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7"/>
  </p:notesMasterIdLst>
  <p:handoutMasterIdLst>
    <p:handoutMasterId r:id="rId18"/>
  </p:handoutMasterIdLst>
  <p:sldIdLst>
    <p:sldId id="1337" r:id="rId2"/>
    <p:sldId id="2150" r:id="rId3"/>
    <p:sldId id="2131" r:id="rId4"/>
    <p:sldId id="2081" r:id="rId5"/>
    <p:sldId id="2121" r:id="rId6"/>
    <p:sldId id="2122" r:id="rId7"/>
    <p:sldId id="2151" r:id="rId8"/>
    <p:sldId id="2125" r:id="rId9"/>
    <p:sldId id="2128" r:id="rId10"/>
    <p:sldId id="2153" r:id="rId11"/>
    <p:sldId id="2152" r:id="rId12"/>
    <p:sldId id="2154" r:id="rId13"/>
    <p:sldId id="2155" r:id="rId14"/>
    <p:sldId id="2156" r:id="rId15"/>
    <p:sldId id="2157" r:id="rId16"/>
  </p:sldIdLst>
  <p:sldSz cx="9144000" cy="6858000" type="screen4x3"/>
  <p:notesSz cx="6881813" cy="9296400"/>
  <p:defaultTextStyle>
    <a:defPPr>
      <a:defRPr lang="en-GB"/>
    </a:defPPr>
    <a:lvl1pPr algn="l" rtl="0" fontAlgn="base">
      <a:spcBef>
        <a:spcPct val="0"/>
      </a:spcBef>
      <a:spcAft>
        <a:spcPct val="0"/>
      </a:spcAft>
      <a:defRPr sz="2000"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sz="2000"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sz="2000"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sz="2000"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sz="20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0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0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0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000" kern="1200">
        <a:solidFill>
          <a:schemeClr val="tx1"/>
        </a:solidFill>
        <a:latin typeface="Times New Roman" pitchFamily="18"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FF0000"/>
    <a:srgbClr val="C72505"/>
    <a:srgbClr val="CC3300"/>
    <a:srgbClr val="FF8029"/>
    <a:srgbClr val="FF6600"/>
    <a:srgbClr val="FFAD09"/>
    <a:srgbClr val="FFFF00"/>
    <a:srgbClr val="FD5D2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369" autoAdjust="0"/>
    <p:restoredTop sz="94796" autoAdjust="0"/>
  </p:normalViewPr>
  <p:slideViewPr>
    <p:cSldViewPr>
      <p:cViewPr>
        <p:scale>
          <a:sx n="66" d="100"/>
          <a:sy n="66" d="100"/>
        </p:scale>
        <p:origin x="-828"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75" d="100"/>
          <a:sy n="75" d="100"/>
        </p:scale>
        <p:origin x="-1368" y="-72"/>
      </p:cViewPr>
      <p:guideLst>
        <p:guide orient="horz" pos="2928"/>
        <p:guide pos="2168"/>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9202" name="Rectangle 2"/>
          <p:cNvSpPr>
            <a:spLocks noGrp="1" noChangeArrowheads="1"/>
          </p:cNvSpPr>
          <p:nvPr>
            <p:ph type="hdr" sz="quarter"/>
          </p:nvPr>
        </p:nvSpPr>
        <p:spPr bwMode="auto">
          <a:xfrm>
            <a:off x="0" y="0"/>
            <a:ext cx="2981325" cy="465138"/>
          </a:xfrm>
          <a:prstGeom prst="rect">
            <a:avLst/>
          </a:prstGeom>
          <a:noFill/>
          <a:ln w="9525">
            <a:noFill/>
            <a:miter lim="800000"/>
            <a:headEnd/>
            <a:tailEnd/>
          </a:ln>
          <a:effectLst/>
        </p:spPr>
        <p:txBody>
          <a:bodyPr vert="horz" wrap="square" lIns="93158" tIns="46579" rIns="93158" bIns="46579" numCol="1" anchor="t" anchorCtr="0" compatLnSpc="1">
            <a:prstTxWarp prst="textNoShape">
              <a:avLst/>
            </a:prstTxWarp>
          </a:bodyPr>
          <a:lstStyle>
            <a:lvl1pPr defTabSz="931863">
              <a:defRPr sz="1200"/>
            </a:lvl1pPr>
          </a:lstStyle>
          <a:p>
            <a:pPr>
              <a:defRPr/>
            </a:pPr>
            <a:endParaRPr lang="en-US"/>
          </a:p>
        </p:txBody>
      </p:sp>
      <p:sp>
        <p:nvSpPr>
          <p:cNvPr id="179203" name="Rectangle 3"/>
          <p:cNvSpPr>
            <a:spLocks noGrp="1" noChangeArrowheads="1"/>
          </p:cNvSpPr>
          <p:nvPr>
            <p:ph type="dt" sz="quarter" idx="1"/>
          </p:nvPr>
        </p:nvSpPr>
        <p:spPr bwMode="auto">
          <a:xfrm>
            <a:off x="3900488" y="0"/>
            <a:ext cx="2981325" cy="465138"/>
          </a:xfrm>
          <a:prstGeom prst="rect">
            <a:avLst/>
          </a:prstGeom>
          <a:noFill/>
          <a:ln w="9525">
            <a:noFill/>
            <a:miter lim="800000"/>
            <a:headEnd/>
            <a:tailEnd/>
          </a:ln>
          <a:effectLst/>
        </p:spPr>
        <p:txBody>
          <a:bodyPr vert="horz" wrap="square" lIns="93158" tIns="46579" rIns="93158" bIns="46579" numCol="1" anchor="t" anchorCtr="0" compatLnSpc="1">
            <a:prstTxWarp prst="textNoShape">
              <a:avLst/>
            </a:prstTxWarp>
          </a:bodyPr>
          <a:lstStyle>
            <a:lvl1pPr algn="r" defTabSz="931863">
              <a:defRPr sz="1200"/>
            </a:lvl1pPr>
          </a:lstStyle>
          <a:p>
            <a:pPr>
              <a:defRPr/>
            </a:pPr>
            <a:endParaRPr lang="en-US"/>
          </a:p>
        </p:txBody>
      </p:sp>
      <p:sp>
        <p:nvSpPr>
          <p:cNvPr id="179204" name="Rectangle 4"/>
          <p:cNvSpPr>
            <a:spLocks noGrp="1" noChangeArrowheads="1"/>
          </p:cNvSpPr>
          <p:nvPr>
            <p:ph type="ftr" sz="quarter" idx="2"/>
          </p:nvPr>
        </p:nvSpPr>
        <p:spPr bwMode="auto">
          <a:xfrm>
            <a:off x="0" y="8831263"/>
            <a:ext cx="2981325" cy="465137"/>
          </a:xfrm>
          <a:prstGeom prst="rect">
            <a:avLst/>
          </a:prstGeom>
          <a:noFill/>
          <a:ln w="9525">
            <a:noFill/>
            <a:miter lim="800000"/>
            <a:headEnd/>
            <a:tailEnd/>
          </a:ln>
          <a:effectLst/>
        </p:spPr>
        <p:txBody>
          <a:bodyPr vert="horz" wrap="square" lIns="93158" tIns="46579" rIns="93158" bIns="46579" numCol="1" anchor="b" anchorCtr="0" compatLnSpc="1">
            <a:prstTxWarp prst="textNoShape">
              <a:avLst/>
            </a:prstTxWarp>
          </a:bodyPr>
          <a:lstStyle>
            <a:lvl1pPr defTabSz="931863">
              <a:defRPr sz="1200"/>
            </a:lvl1pPr>
          </a:lstStyle>
          <a:p>
            <a:pPr>
              <a:defRPr/>
            </a:pPr>
            <a:endParaRPr lang="en-US"/>
          </a:p>
        </p:txBody>
      </p:sp>
      <p:sp>
        <p:nvSpPr>
          <p:cNvPr id="179205" name="Rectangle 5"/>
          <p:cNvSpPr>
            <a:spLocks noGrp="1" noChangeArrowheads="1"/>
          </p:cNvSpPr>
          <p:nvPr>
            <p:ph type="sldNum" sz="quarter" idx="3"/>
          </p:nvPr>
        </p:nvSpPr>
        <p:spPr bwMode="auto">
          <a:xfrm>
            <a:off x="3900488" y="8831263"/>
            <a:ext cx="2981325" cy="465137"/>
          </a:xfrm>
          <a:prstGeom prst="rect">
            <a:avLst/>
          </a:prstGeom>
          <a:noFill/>
          <a:ln w="9525">
            <a:noFill/>
            <a:miter lim="800000"/>
            <a:headEnd/>
            <a:tailEnd/>
          </a:ln>
          <a:effectLst/>
        </p:spPr>
        <p:txBody>
          <a:bodyPr vert="horz" wrap="square" lIns="93158" tIns="46579" rIns="93158" bIns="46579" numCol="1" anchor="b" anchorCtr="0" compatLnSpc="1">
            <a:prstTxWarp prst="textNoShape">
              <a:avLst/>
            </a:prstTxWarp>
          </a:bodyPr>
          <a:lstStyle>
            <a:lvl1pPr algn="r" defTabSz="931863">
              <a:defRPr sz="1200"/>
            </a:lvl1pPr>
          </a:lstStyle>
          <a:p>
            <a:pPr>
              <a:defRPr/>
            </a:pPr>
            <a:fld id="{9BB2DB2A-89B4-4105-A5D2-461E9392EB57}"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81325" cy="465138"/>
          </a:xfrm>
          <a:prstGeom prst="rect">
            <a:avLst/>
          </a:prstGeom>
          <a:noFill/>
          <a:ln w="9525">
            <a:noFill/>
            <a:miter lim="800000"/>
            <a:headEnd/>
            <a:tailEnd/>
          </a:ln>
          <a:effectLst/>
        </p:spPr>
        <p:txBody>
          <a:bodyPr vert="horz" wrap="square" lIns="93158" tIns="46579" rIns="93158" bIns="46579" numCol="1" anchor="t" anchorCtr="0" compatLnSpc="1">
            <a:prstTxWarp prst="textNoShape">
              <a:avLst/>
            </a:prstTxWarp>
          </a:bodyPr>
          <a:lstStyle>
            <a:lvl1pPr defTabSz="931863">
              <a:defRPr sz="1200"/>
            </a:lvl1pPr>
          </a:lstStyle>
          <a:p>
            <a:pPr>
              <a:defRPr/>
            </a:pPr>
            <a:endParaRPr lang="en-GB"/>
          </a:p>
        </p:txBody>
      </p:sp>
      <p:sp>
        <p:nvSpPr>
          <p:cNvPr id="7171" name="Rectangle 3"/>
          <p:cNvSpPr>
            <a:spLocks noGrp="1" noChangeArrowheads="1"/>
          </p:cNvSpPr>
          <p:nvPr>
            <p:ph type="dt" idx="1"/>
          </p:nvPr>
        </p:nvSpPr>
        <p:spPr bwMode="auto">
          <a:xfrm>
            <a:off x="3900488" y="0"/>
            <a:ext cx="2981325" cy="465138"/>
          </a:xfrm>
          <a:prstGeom prst="rect">
            <a:avLst/>
          </a:prstGeom>
          <a:noFill/>
          <a:ln w="9525">
            <a:noFill/>
            <a:miter lim="800000"/>
            <a:headEnd/>
            <a:tailEnd/>
          </a:ln>
          <a:effectLst/>
        </p:spPr>
        <p:txBody>
          <a:bodyPr vert="horz" wrap="square" lIns="93158" tIns="46579" rIns="93158" bIns="46579" numCol="1" anchor="t" anchorCtr="0" compatLnSpc="1">
            <a:prstTxWarp prst="textNoShape">
              <a:avLst/>
            </a:prstTxWarp>
          </a:bodyPr>
          <a:lstStyle>
            <a:lvl1pPr algn="r" defTabSz="931863">
              <a:defRPr sz="1200"/>
            </a:lvl1pPr>
          </a:lstStyle>
          <a:p>
            <a:pPr>
              <a:defRPr/>
            </a:pPr>
            <a:endParaRPr lang="en-GB"/>
          </a:p>
        </p:txBody>
      </p:sp>
      <p:sp>
        <p:nvSpPr>
          <p:cNvPr id="67588" name="Rectangle 4"/>
          <p:cNvSpPr>
            <a:spLocks noGrp="1" noRot="1" noChangeAspect="1" noChangeArrowheads="1" noTextEdit="1"/>
          </p:cNvSpPr>
          <p:nvPr>
            <p:ph type="sldImg" idx="2"/>
          </p:nvPr>
        </p:nvSpPr>
        <p:spPr bwMode="auto">
          <a:xfrm>
            <a:off x="1117600" y="696913"/>
            <a:ext cx="4648200" cy="348615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915988" y="4416425"/>
            <a:ext cx="5049837" cy="4183063"/>
          </a:xfrm>
          <a:prstGeom prst="rect">
            <a:avLst/>
          </a:prstGeom>
          <a:noFill/>
          <a:ln w="9525">
            <a:noFill/>
            <a:miter lim="800000"/>
            <a:headEnd/>
            <a:tailEnd/>
          </a:ln>
          <a:effectLst/>
        </p:spPr>
        <p:txBody>
          <a:bodyPr vert="horz" wrap="square" lIns="93158" tIns="46579" rIns="93158" bIns="46579"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7174" name="Rectangle 6"/>
          <p:cNvSpPr>
            <a:spLocks noGrp="1" noChangeArrowheads="1"/>
          </p:cNvSpPr>
          <p:nvPr>
            <p:ph type="ftr" sz="quarter" idx="4"/>
          </p:nvPr>
        </p:nvSpPr>
        <p:spPr bwMode="auto">
          <a:xfrm>
            <a:off x="0" y="8831263"/>
            <a:ext cx="2981325" cy="465137"/>
          </a:xfrm>
          <a:prstGeom prst="rect">
            <a:avLst/>
          </a:prstGeom>
          <a:noFill/>
          <a:ln w="9525">
            <a:noFill/>
            <a:miter lim="800000"/>
            <a:headEnd/>
            <a:tailEnd/>
          </a:ln>
          <a:effectLst/>
        </p:spPr>
        <p:txBody>
          <a:bodyPr vert="horz" wrap="square" lIns="93158" tIns="46579" rIns="93158" bIns="46579" numCol="1" anchor="b" anchorCtr="0" compatLnSpc="1">
            <a:prstTxWarp prst="textNoShape">
              <a:avLst/>
            </a:prstTxWarp>
          </a:bodyPr>
          <a:lstStyle>
            <a:lvl1pPr defTabSz="931863">
              <a:defRPr sz="1200"/>
            </a:lvl1pPr>
          </a:lstStyle>
          <a:p>
            <a:pPr>
              <a:defRPr/>
            </a:pPr>
            <a:endParaRPr lang="en-GB"/>
          </a:p>
        </p:txBody>
      </p:sp>
      <p:sp>
        <p:nvSpPr>
          <p:cNvPr id="7175" name="Rectangle 7"/>
          <p:cNvSpPr>
            <a:spLocks noGrp="1" noChangeArrowheads="1"/>
          </p:cNvSpPr>
          <p:nvPr>
            <p:ph type="sldNum" sz="quarter" idx="5"/>
          </p:nvPr>
        </p:nvSpPr>
        <p:spPr bwMode="auto">
          <a:xfrm>
            <a:off x="3900488" y="8831263"/>
            <a:ext cx="2981325" cy="465137"/>
          </a:xfrm>
          <a:prstGeom prst="rect">
            <a:avLst/>
          </a:prstGeom>
          <a:noFill/>
          <a:ln w="9525">
            <a:noFill/>
            <a:miter lim="800000"/>
            <a:headEnd/>
            <a:tailEnd/>
          </a:ln>
          <a:effectLst/>
        </p:spPr>
        <p:txBody>
          <a:bodyPr vert="horz" wrap="square" lIns="93158" tIns="46579" rIns="93158" bIns="46579" numCol="1" anchor="b" anchorCtr="0" compatLnSpc="1">
            <a:prstTxWarp prst="textNoShape">
              <a:avLst/>
            </a:prstTxWarp>
          </a:bodyPr>
          <a:lstStyle>
            <a:lvl1pPr algn="r" defTabSz="931863">
              <a:defRPr sz="1200"/>
            </a:lvl1pPr>
          </a:lstStyle>
          <a:p>
            <a:pPr>
              <a:defRPr/>
            </a:pPr>
            <a:fld id="{8EB55C94-430F-4BBF-954E-7DC39D3667EA}"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F685B5B5-FA75-44D2-B5A4-F2914E39F88C}" type="slidenum">
              <a:rPr lang="en-GB" smtClean="0"/>
              <a:pPr/>
              <a:t>1</a:t>
            </a:fld>
            <a:endParaRPr lang="en-GB" smtClean="0"/>
          </a:p>
        </p:txBody>
      </p:sp>
      <p:sp>
        <p:nvSpPr>
          <p:cNvPr id="68611" name="Rectangle 2"/>
          <p:cNvSpPr>
            <a:spLocks noGrp="1" noRot="1" noChangeAspect="1" noChangeArrowheads="1" noTextEdit="1"/>
          </p:cNvSpPr>
          <p:nvPr>
            <p:ph type="sldImg"/>
          </p:nvPr>
        </p:nvSpPr>
        <p:spPr>
          <a:solidFill>
            <a:srgbClr val="FFFFFF"/>
          </a:solidFill>
          <a:ln/>
        </p:spPr>
      </p:sp>
      <p:sp>
        <p:nvSpPr>
          <p:cNvPr id="68612" name="Rectangle 3"/>
          <p:cNvSpPr>
            <a:spLocks noGrp="1" noChangeArrowheads="1"/>
          </p:cNvSpPr>
          <p:nvPr>
            <p:ph type="body" idx="1"/>
          </p:nvPr>
        </p:nvSpPr>
        <p:spPr>
          <a:solidFill>
            <a:srgbClr val="FFFFFF"/>
          </a:solidFill>
          <a:ln>
            <a:solidFill>
              <a:srgbClr val="000000"/>
            </a:solidFill>
          </a:ln>
        </p:spPr>
        <p:txBody>
          <a:bodyPr lIns="91650" tIns="45825" rIns="91650" bIns="45825"/>
          <a:lstStyle/>
          <a:p>
            <a:pPr eaLnBrk="1" hangingPunct="1"/>
            <a:endParaRPr lang="fr-FR" smtClean="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7DA93"/>
        </a:solidFill>
        <a:effectLst/>
      </p:bgPr>
    </p:bg>
    <p:spTree>
      <p:nvGrpSpPr>
        <p:cNvPr id="1" name=""/>
        <p:cNvGrpSpPr/>
        <p:nvPr/>
      </p:nvGrpSpPr>
      <p:grpSpPr>
        <a:xfrm>
          <a:off x="0" y="0"/>
          <a:ext cx="0" cy="0"/>
          <a:chOff x="0" y="0"/>
          <a:chExt cx="0" cy="0"/>
        </a:xfrm>
      </p:grpSpPr>
    </p:spTree>
  </p:cSld>
  <p:clrMapOvr>
    <a:masterClrMapping/>
  </p:clrMapOvr>
  <p:transition advClick="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E858C61A-4EA8-4C7A-98EF-4A6823EA993E}" type="slidenum">
              <a:rPr lang="en-US"/>
              <a:pPr>
                <a:defRPr/>
              </a:pPr>
              <a:t>‹#›</a:t>
            </a:fld>
            <a:endParaRPr lang="en-US"/>
          </a:p>
        </p:txBody>
      </p:sp>
    </p:spTree>
  </p:cSld>
  <p:clrMapOvr>
    <a:masterClrMapping/>
  </p:clrMapOvr>
  <p:transition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8013" y="0"/>
            <a:ext cx="2185987" cy="61991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95288" y="0"/>
            <a:ext cx="6410325" cy="61991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D6707E6B-E487-4822-89EE-5B186A446311}" type="slidenum">
              <a:rPr lang="en-US"/>
              <a:pPr>
                <a:defRPr/>
              </a:pPr>
              <a:t>‹#›</a:t>
            </a:fld>
            <a:endParaRPr lang="en-US"/>
          </a:p>
        </p:txBody>
      </p:sp>
    </p:spTree>
  </p:cSld>
  <p:clrMapOvr>
    <a:masterClrMapping/>
  </p:clrMapOvr>
  <p:transition advClick="0"/>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1979613" y="0"/>
            <a:ext cx="7164387" cy="98107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95288" y="1412875"/>
            <a:ext cx="4038600" cy="4786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586288" y="1412875"/>
            <a:ext cx="4038600" cy="4786313"/>
          </a:xfrm>
        </p:spPr>
        <p:txBody>
          <a:bodyPr/>
          <a:lstStyle/>
          <a:p>
            <a:pPr lvl="0"/>
            <a:endParaRPr lang="en-US" noProof="0" smtClean="0"/>
          </a:p>
        </p:txBody>
      </p:sp>
      <p:sp>
        <p:nvSpPr>
          <p:cNvPr id="5" name="Rectangle 6"/>
          <p:cNvSpPr>
            <a:spLocks noGrp="1" noChangeArrowheads="1"/>
          </p:cNvSpPr>
          <p:nvPr>
            <p:ph type="sldNum" sz="quarter" idx="10"/>
          </p:nvPr>
        </p:nvSpPr>
        <p:spPr>
          <a:ln/>
        </p:spPr>
        <p:txBody>
          <a:bodyPr/>
          <a:lstStyle>
            <a:lvl1pPr>
              <a:defRPr/>
            </a:lvl1pPr>
          </a:lstStyle>
          <a:p>
            <a:pPr>
              <a:defRPr/>
            </a:pPr>
            <a:fld id="{7D8AEB87-3F5E-4804-9354-FF21E0C0C1F1}" type="slidenum">
              <a:rPr lang="en-US"/>
              <a:pPr>
                <a:defRPr/>
              </a:pPr>
              <a:t>‹#›</a:t>
            </a:fld>
            <a:endParaRPr lang="en-US"/>
          </a:p>
        </p:txBody>
      </p:sp>
    </p:spTree>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753BA92-5AF5-4708-9A0B-E14F150ACE9A}" type="slidenum">
              <a:rPr lang="en-US"/>
              <a:pPr>
                <a:defRPr/>
              </a:pPr>
              <a:t>‹#›</a:t>
            </a:fld>
            <a:endParaRPr lang="en-US"/>
          </a:p>
        </p:txBody>
      </p:sp>
    </p:spTree>
  </p:cSld>
  <p:clrMapOvr>
    <a:masterClrMapping/>
  </p:clrMapOvr>
  <p:transition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1625F24B-1AD4-48D2-AC33-933323B8C979}" type="slidenum">
              <a:rPr lang="en-US"/>
              <a:pPr>
                <a:defRPr/>
              </a:pPr>
              <a:t>‹#›</a:t>
            </a:fld>
            <a:endParaRPr lang="en-US"/>
          </a:p>
        </p:txBody>
      </p:sp>
    </p:spTree>
  </p:cSld>
  <p:clrMapOvr>
    <a:masterClrMapping/>
  </p:clrMapOvr>
  <p:transition advClick="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95288" y="1412875"/>
            <a:ext cx="4038600" cy="47863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86288" y="1412875"/>
            <a:ext cx="4038600" cy="47863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2E7A2AF7-4D78-4841-AF2B-26B882478905}" type="slidenum">
              <a:rPr lang="en-US"/>
              <a:pPr>
                <a:defRPr/>
              </a:pPr>
              <a:t>‹#›</a:t>
            </a:fld>
            <a:endParaRPr lang="en-US"/>
          </a:p>
        </p:txBody>
      </p:sp>
    </p:spTree>
  </p:cSld>
  <p:clrMapOvr>
    <a:masterClrMapping/>
  </p:clrMapOvr>
  <p:transition advClick="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1ACE83E9-7044-4C38-A776-9428B3BE71DC}" type="slidenum">
              <a:rPr lang="en-US"/>
              <a:pPr>
                <a:defRPr/>
              </a:pPr>
              <a:t>‹#›</a:t>
            </a:fld>
            <a:endParaRPr lang="en-US"/>
          </a:p>
        </p:txBody>
      </p:sp>
    </p:spTree>
  </p:cSld>
  <p:clrMapOvr>
    <a:masterClrMapping/>
  </p:clrMapOvr>
  <p:transition advClick="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E83801B7-315A-4698-92D5-DE75D97652DA}" type="slidenum">
              <a:rPr lang="en-US"/>
              <a:pPr>
                <a:defRPr/>
              </a:pPr>
              <a:t>‹#›</a:t>
            </a:fld>
            <a:endParaRPr lang="en-US"/>
          </a:p>
        </p:txBody>
      </p:sp>
    </p:spTree>
  </p:cSld>
  <p:clrMapOvr>
    <a:masterClrMapping/>
  </p:clrMapOvr>
  <p:transition advClick="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A1ECE3E2-9C80-466F-A9DD-9D1051852C16}" type="slidenum">
              <a:rPr lang="en-US"/>
              <a:pPr>
                <a:defRPr/>
              </a:pPr>
              <a:t>‹#›</a:t>
            </a:fld>
            <a:endParaRPr lang="en-US"/>
          </a:p>
        </p:txBody>
      </p:sp>
    </p:spTree>
  </p:cSld>
  <p:clrMapOvr>
    <a:masterClrMapping/>
  </p:clrMapOvr>
  <p:transition advClick="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ABE1713A-6BC7-471A-A7B0-BC1E1F0CC45C}" type="slidenum">
              <a:rPr lang="en-US"/>
              <a:pPr>
                <a:defRPr/>
              </a:pPr>
              <a:t>‹#›</a:t>
            </a:fld>
            <a:endParaRPr lang="en-US"/>
          </a:p>
        </p:txBody>
      </p:sp>
    </p:spTree>
  </p:cSld>
  <p:clrMapOvr>
    <a:masterClrMapping/>
  </p:clrMapOvr>
  <p:transition advClick="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187C4048-91B6-4305-8A76-C2AB8905B00B}" type="slidenum">
              <a:rPr lang="en-US"/>
              <a:pPr>
                <a:defRPr/>
              </a:pPr>
              <a:t>‹#›</a:t>
            </a:fld>
            <a:endParaRPr lang="en-US"/>
          </a:p>
        </p:txBody>
      </p:sp>
    </p:spTree>
  </p:cSld>
  <p:clrMapOvr>
    <a:masterClrMapping/>
  </p:clrMapOvr>
  <p:transition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437711" name="Rectangle 15"/>
          <p:cNvSpPr>
            <a:spLocks noChangeArrowheads="1"/>
          </p:cNvSpPr>
          <p:nvPr userDrawn="1"/>
        </p:nvSpPr>
        <p:spPr bwMode="auto">
          <a:xfrm>
            <a:off x="0" y="0"/>
            <a:ext cx="9144000" cy="1052513"/>
          </a:xfrm>
          <a:prstGeom prst="rect">
            <a:avLst/>
          </a:prstGeom>
          <a:solidFill>
            <a:srgbClr val="F7DA93"/>
          </a:solidFill>
          <a:ln w="9525">
            <a:noFill/>
            <a:miter lim="800000"/>
            <a:headEnd/>
            <a:tailEnd/>
          </a:ln>
          <a:effectLst/>
        </p:spPr>
        <p:txBody>
          <a:bodyPr wrap="none" anchor="ctr"/>
          <a:lstStyle/>
          <a:p>
            <a:pPr>
              <a:defRPr/>
            </a:pPr>
            <a:endParaRPr lang="en-US"/>
          </a:p>
        </p:txBody>
      </p:sp>
      <p:sp>
        <p:nvSpPr>
          <p:cNvPr id="8195" name="Rectangle 2"/>
          <p:cNvSpPr>
            <a:spLocks noGrp="1" noChangeArrowheads="1"/>
          </p:cNvSpPr>
          <p:nvPr>
            <p:ph type="title"/>
          </p:nvPr>
        </p:nvSpPr>
        <p:spPr bwMode="auto">
          <a:xfrm>
            <a:off x="1979613" y="0"/>
            <a:ext cx="7164387" cy="9810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196" name="Rectangle 3"/>
          <p:cNvSpPr>
            <a:spLocks noGrp="1" noChangeArrowheads="1"/>
          </p:cNvSpPr>
          <p:nvPr>
            <p:ph type="body" idx="1"/>
          </p:nvPr>
        </p:nvSpPr>
        <p:spPr bwMode="auto">
          <a:xfrm>
            <a:off x="395288" y="1412875"/>
            <a:ext cx="8229600" cy="47863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3770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E474A96-4FAD-4D08-90F1-3E7DAC61E642}" type="slidenum">
              <a:rPr lang="en-US"/>
              <a:pPr>
                <a:defRPr/>
              </a:pPr>
              <a:t>‹#›</a:t>
            </a:fld>
            <a:endParaRPr lang="en-US"/>
          </a:p>
        </p:txBody>
      </p:sp>
      <p:pic>
        <p:nvPicPr>
          <p:cNvPr id="8198" name="Picture 13"/>
          <p:cNvPicPr>
            <a:picLocks noChangeAspect="1" noChangeArrowheads="1"/>
          </p:cNvPicPr>
          <p:nvPr userDrawn="1"/>
        </p:nvPicPr>
        <p:blipFill>
          <a:blip r:embed="rId14" cstate="print"/>
          <a:srcRect/>
          <a:stretch>
            <a:fillRect/>
          </a:stretch>
        </p:blipFill>
        <p:spPr bwMode="auto">
          <a:xfrm>
            <a:off x="0" y="0"/>
            <a:ext cx="1979613" cy="766763"/>
          </a:xfrm>
          <a:prstGeom prst="rect">
            <a:avLst/>
          </a:prstGeom>
          <a:noFill/>
          <a:ln w="9525">
            <a:noFill/>
            <a:miter lim="800000"/>
            <a:headEnd/>
            <a:tailEnd/>
          </a:ln>
        </p:spPr>
      </p:pic>
      <p:sp>
        <p:nvSpPr>
          <p:cNvPr id="1437710" name="Rectangle 14"/>
          <p:cNvSpPr>
            <a:spLocks noChangeArrowheads="1"/>
          </p:cNvSpPr>
          <p:nvPr userDrawn="1"/>
        </p:nvSpPr>
        <p:spPr bwMode="auto">
          <a:xfrm>
            <a:off x="0" y="765175"/>
            <a:ext cx="2195513" cy="244475"/>
          </a:xfrm>
          <a:prstGeom prst="rect">
            <a:avLst/>
          </a:prstGeom>
          <a:solidFill>
            <a:srgbClr val="F7DA93"/>
          </a:solidFill>
          <a:ln w="9525">
            <a:noFill/>
            <a:miter lim="800000"/>
            <a:headEnd/>
            <a:tailEnd/>
          </a:ln>
          <a:effectLst/>
        </p:spPr>
        <p:txBody>
          <a:bodyPr>
            <a:spAutoFit/>
          </a:bodyPr>
          <a:lstStyle/>
          <a:p>
            <a:pPr>
              <a:defRPr/>
            </a:pPr>
            <a:r>
              <a:rPr lang="en-US" sz="1000" b="1">
                <a:solidFill>
                  <a:srgbClr val="003F3E"/>
                </a:solidFill>
                <a:latin typeface="Arial" charset="0"/>
              </a:rPr>
              <a:t>World Development Report 2008</a:t>
            </a:r>
          </a:p>
        </p:txBody>
      </p:sp>
    </p:spTree>
  </p:cSld>
  <p:clrMap bg1="lt1" tx1="dk1" bg2="lt2" tx2="dk2" accent1="accent1" accent2="accent2" accent3="accent3" accent4="accent4" accent5="accent5" accent6="accent6" hlink="hlink" folHlink="folHlink"/>
  <p:sldLayoutIdLst>
    <p:sldLayoutId id="2147483814" r:id="rId1"/>
    <p:sldLayoutId id="2147483803" r:id="rId2"/>
    <p:sldLayoutId id="2147483804" r:id="rId3"/>
    <p:sldLayoutId id="2147483805" r:id="rId4"/>
    <p:sldLayoutId id="2147483806" r:id="rId5"/>
    <p:sldLayoutId id="2147483807" r:id="rId6"/>
    <p:sldLayoutId id="2147483808" r:id="rId7"/>
    <p:sldLayoutId id="2147483809" r:id="rId8"/>
    <p:sldLayoutId id="2147483810" r:id="rId9"/>
    <p:sldLayoutId id="2147483811" r:id="rId10"/>
    <p:sldLayoutId id="2147483812" r:id="rId11"/>
    <p:sldLayoutId id="2147483813" r:id="rId12"/>
  </p:sldLayoutIdLst>
  <p:transition advClick="0"/>
  <p:timing>
    <p:tnLst>
      <p:par>
        <p:cTn id="1" dur="indefinite" restart="never" nodeType="tmRoot"/>
      </p:par>
    </p:tnLst>
  </p:timing>
  <p:hf hdr="0" ftr="0" dt="0"/>
  <p:txStyles>
    <p:titleStyle>
      <a:lvl1pPr algn="ctr" rtl="0" eaLnBrk="0" fontAlgn="base" hangingPunct="0">
        <a:spcBef>
          <a:spcPct val="0"/>
        </a:spcBef>
        <a:spcAft>
          <a:spcPct val="0"/>
        </a:spcAft>
        <a:defRPr sz="3600">
          <a:solidFill>
            <a:srgbClr val="CC5200"/>
          </a:solidFill>
          <a:latin typeface="+mj-lt"/>
          <a:ea typeface="+mj-ea"/>
          <a:cs typeface="+mj-cs"/>
        </a:defRPr>
      </a:lvl1pPr>
      <a:lvl2pPr algn="ctr" rtl="0" eaLnBrk="0" fontAlgn="base" hangingPunct="0">
        <a:spcBef>
          <a:spcPct val="0"/>
        </a:spcBef>
        <a:spcAft>
          <a:spcPct val="0"/>
        </a:spcAft>
        <a:defRPr sz="3600">
          <a:solidFill>
            <a:srgbClr val="CC5200"/>
          </a:solidFill>
          <a:latin typeface="Tahoma" pitchFamily="34" charset="0"/>
          <a:cs typeface="Arial" charset="0"/>
        </a:defRPr>
      </a:lvl2pPr>
      <a:lvl3pPr algn="ctr" rtl="0" eaLnBrk="0" fontAlgn="base" hangingPunct="0">
        <a:spcBef>
          <a:spcPct val="0"/>
        </a:spcBef>
        <a:spcAft>
          <a:spcPct val="0"/>
        </a:spcAft>
        <a:defRPr sz="3600">
          <a:solidFill>
            <a:srgbClr val="CC5200"/>
          </a:solidFill>
          <a:latin typeface="Tahoma" pitchFamily="34" charset="0"/>
          <a:cs typeface="Arial" charset="0"/>
        </a:defRPr>
      </a:lvl3pPr>
      <a:lvl4pPr algn="ctr" rtl="0" eaLnBrk="0" fontAlgn="base" hangingPunct="0">
        <a:spcBef>
          <a:spcPct val="0"/>
        </a:spcBef>
        <a:spcAft>
          <a:spcPct val="0"/>
        </a:spcAft>
        <a:defRPr sz="3600">
          <a:solidFill>
            <a:srgbClr val="CC5200"/>
          </a:solidFill>
          <a:latin typeface="Tahoma" pitchFamily="34" charset="0"/>
          <a:cs typeface="Arial" charset="0"/>
        </a:defRPr>
      </a:lvl4pPr>
      <a:lvl5pPr algn="ctr" rtl="0" eaLnBrk="0" fontAlgn="base" hangingPunct="0">
        <a:spcBef>
          <a:spcPct val="0"/>
        </a:spcBef>
        <a:spcAft>
          <a:spcPct val="0"/>
        </a:spcAft>
        <a:defRPr sz="3600">
          <a:solidFill>
            <a:srgbClr val="CC5200"/>
          </a:solidFill>
          <a:latin typeface="Tahoma" pitchFamily="34" charset="0"/>
          <a:cs typeface="Arial" charset="0"/>
        </a:defRPr>
      </a:lvl5pPr>
      <a:lvl6pPr marL="457200" algn="ctr" rtl="0" fontAlgn="base">
        <a:spcBef>
          <a:spcPct val="0"/>
        </a:spcBef>
        <a:spcAft>
          <a:spcPct val="0"/>
        </a:spcAft>
        <a:defRPr sz="3600">
          <a:solidFill>
            <a:srgbClr val="CC5200"/>
          </a:solidFill>
          <a:latin typeface="Tahoma" pitchFamily="34" charset="0"/>
          <a:cs typeface="Arial" charset="0"/>
        </a:defRPr>
      </a:lvl6pPr>
      <a:lvl7pPr marL="914400" algn="ctr" rtl="0" fontAlgn="base">
        <a:spcBef>
          <a:spcPct val="0"/>
        </a:spcBef>
        <a:spcAft>
          <a:spcPct val="0"/>
        </a:spcAft>
        <a:defRPr sz="3600">
          <a:solidFill>
            <a:srgbClr val="CC5200"/>
          </a:solidFill>
          <a:latin typeface="Tahoma" pitchFamily="34" charset="0"/>
          <a:cs typeface="Arial" charset="0"/>
        </a:defRPr>
      </a:lvl7pPr>
      <a:lvl8pPr marL="1371600" algn="ctr" rtl="0" fontAlgn="base">
        <a:spcBef>
          <a:spcPct val="0"/>
        </a:spcBef>
        <a:spcAft>
          <a:spcPct val="0"/>
        </a:spcAft>
        <a:defRPr sz="3600">
          <a:solidFill>
            <a:srgbClr val="CC5200"/>
          </a:solidFill>
          <a:latin typeface="Tahoma" pitchFamily="34" charset="0"/>
          <a:cs typeface="Arial" charset="0"/>
        </a:defRPr>
      </a:lvl8pPr>
      <a:lvl9pPr marL="1828800" algn="ctr" rtl="0" fontAlgn="base">
        <a:spcBef>
          <a:spcPct val="0"/>
        </a:spcBef>
        <a:spcAft>
          <a:spcPct val="0"/>
        </a:spcAft>
        <a:defRPr sz="3600">
          <a:solidFill>
            <a:srgbClr val="CC5200"/>
          </a:solidFill>
          <a:latin typeface="Tahoma" pitchFamily="34" charset="0"/>
          <a:cs typeface="Arial" charset="0"/>
        </a:defRPr>
      </a:lvl9pPr>
    </p:titleStyle>
    <p:bodyStyle>
      <a:lvl1pPr marL="342900" indent="-342900" algn="l" rtl="0" eaLnBrk="0" fontAlgn="base" hangingPunct="0">
        <a:spcBef>
          <a:spcPct val="20000"/>
        </a:spcBef>
        <a:spcAft>
          <a:spcPct val="0"/>
        </a:spcAft>
        <a:buClr>
          <a:srgbClr val="CC5200"/>
        </a:buClr>
        <a:buFont typeface="Wingdings" pitchFamily="2" charset="2"/>
        <a:buChar char="q"/>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CC5200"/>
        </a:buClr>
        <a:buFont typeface="Wingdings" pitchFamily="2" charset="2"/>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hyperlink" Target="http://www.apec.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2.png"/><Relationship Id="rId7" Type="http://schemas.openxmlformats.org/officeDocument/2006/relationships/image" Target="../media/image15.png"/><Relationship Id="rId12" Type="http://schemas.openxmlformats.org/officeDocument/2006/relationships/image" Target="../media/image19.png"/><Relationship Id="rId2" Type="http://schemas.openxmlformats.org/officeDocument/2006/relationships/image" Target="../media/image11.png"/><Relationship Id="rId1" Type="http://schemas.openxmlformats.org/officeDocument/2006/relationships/slideLayout" Target="../slideLayouts/slideLayout6.xml"/><Relationship Id="rId6" Type="http://schemas.openxmlformats.org/officeDocument/2006/relationships/image" Target="../media/image14.png"/><Relationship Id="rId11" Type="http://schemas.openxmlformats.org/officeDocument/2006/relationships/hyperlink" Target="http://www.state.gov/" TargetMode="External"/><Relationship Id="rId5" Type="http://schemas.openxmlformats.org/officeDocument/2006/relationships/image" Target="../media/image13.pn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5"/>
          <p:cNvSpPr>
            <a:spLocks noGrp="1" noChangeArrowheads="1"/>
          </p:cNvSpPr>
          <p:nvPr>
            <p:ph type="ctrTitle" idx="4294967295"/>
          </p:nvPr>
        </p:nvSpPr>
        <p:spPr>
          <a:xfrm>
            <a:off x="250825" y="2347913"/>
            <a:ext cx="8713788" cy="1873250"/>
          </a:xfrm>
          <a:noFill/>
        </p:spPr>
        <p:txBody>
          <a:bodyPr/>
          <a:lstStyle/>
          <a:p>
            <a:pPr eaLnBrk="1" hangingPunct="1"/>
            <a:r>
              <a:rPr lang="en-US" sz="3200" i="1" dirty="0" smtClean="0">
                <a:solidFill>
                  <a:srgbClr val="CC5201"/>
                </a:solidFill>
              </a:rPr>
              <a:t>The World Bank Perspective on Food Safety and Cooperation with APEC FSCF</a:t>
            </a:r>
          </a:p>
        </p:txBody>
      </p:sp>
      <p:sp>
        <p:nvSpPr>
          <p:cNvPr id="12291" name="Rectangle 16"/>
          <p:cNvSpPr>
            <a:spLocks noGrp="1" noChangeArrowheads="1"/>
          </p:cNvSpPr>
          <p:nvPr>
            <p:ph type="subTitle" idx="4294967295"/>
          </p:nvPr>
        </p:nvSpPr>
        <p:spPr>
          <a:xfrm>
            <a:off x="3203575" y="5157788"/>
            <a:ext cx="5040313" cy="1223962"/>
          </a:xfrm>
          <a:noFill/>
        </p:spPr>
        <p:txBody>
          <a:bodyPr/>
          <a:lstStyle/>
          <a:p>
            <a:pPr marL="0" indent="0" algn="ctr" eaLnBrk="1" hangingPunct="1">
              <a:lnSpc>
                <a:spcPct val="80000"/>
              </a:lnSpc>
              <a:buFont typeface="Wingdings" pitchFamily="2" charset="2"/>
              <a:buNone/>
            </a:pPr>
            <a:r>
              <a:rPr lang="en-US" sz="1800" b="1" dirty="0" smtClean="0"/>
              <a:t>John E. Lamb</a:t>
            </a:r>
          </a:p>
          <a:p>
            <a:pPr marL="0" indent="0" algn="ctr" eaLnBrk="1" hangingPunct="1">
              <a:lnSpc>
                <a:spcPct val="80000"/>
              </a:lnSpc>
              <a:buFont typeface="Wingdings" pitchFamily="2" charset="2"/>
              <a:buNone/>
            </a:pPr>
            <a:r>
              <a:rPr lang="en-US" sz="1800" dirty="0" smtClean="0"/>
              <a:t>Agro-investment Strategy Advisor </a:t>
            </a:r>
          </a:p>
          <a:p>
            <a:pPr marL="0" indent="0" algn="ctr" eaLnBrk="1" hangingPunct="1">
              <a:lnSpc>
                <a:spcPct val="80000"/>
              </a:lnSpc>
              <a:buFont typeface="Wingdings" pitchFamily="2" charset="2"/>
              <a:buNone/>
            </a:pPr>
            <a:r>
              <a:rPr lang="en-US" sz="1800" dirty="0" smtClean="0"/>
              <a:t>Agriculture and Rural Development Department</a:t>
            </a:r>
          </a:p>
          <a:p>
            <a:pPr marL="0" indent="0" algn="ctr" eaLnBrk="1" hangingPunct="1">
              <a:lnSpc>
                <a:spcPct val="80000"/>
              </a:lnSpc>
              <a:buFont typeface="Wingdings" pitchFamily="2" charset="2"/>
              <a:buNone/>
            </a:pPr>
            <a:r>
              <a:rPr lang="en-US" sz="1800" dirty="0" smtClean="0"/>
              <a:t>The World Bank, Washington DC</a:t>
            </a:r>
          </a:p>
        </p:txBody>
      </p:sp>
      <p:pic>
        <p:nvPicPr>
          <p:cNvPr id="12292" name="Picture 18" descr="worldbank"/>
          <p:cNvPicPr>
            <a:picLocks noChangeAspect="1" noChangeArrowheads="1"/>
          </p:cNvPicPr>
          <p:nvPr/>
        </p:nvPicPr>
        <p:blipFill>
          <a:blip r:embed="rId3" cstate="print"/>
          <a:srcRect/>
          <a:stretch>
            <a:fillRect/>
          </a:stretch>
        </p:blipFill>
        <p:spPr bwMode="auto">
          <a:xfrm>
            <a:off x="1258888" y="5013325"/>
            <a:ext cx="1487487" cy="1512888"/>
          </a:xfrm>
          <a:prstGeom prst="rect">
            <a:avLst/>
          </a:prstGeom>
          <a:noFill/>
          <a:ln w="9525">
            <a:noFill/>
            <a:miter lim="800000"/>
            <a:headEnd/>
            <a:tailEnd/>
          </a:ln>
        </p:spPr>
      </p:pic>
      <p:sp>
        <p:nvSpPr>
          <p:cNvPr id="12293" name="Text Box 27"/>
          <p:cNvSpPr txBox="1">
            <a:spLocks noChangeArrowheads="1"/>
          </p:cNvSpPr>
          <p:nvPr/>
        </p:nvSpPr>
        <p:spPr bwMode="auto">
          <a:xfrm>
            <a:off x="4067175" y="333375"/>
            <a:ext cx="4683125" cy="1107996"/>
          </a:xfrm>
          <a:prstGeom prst="rect">
            <a:avLst/>
          </a:prstGeom>
          <a:noFill/>
          <a:ln w="9525">
            <a:noFill/>
            <a:miter lim="800000"/>
            <a:headEnd/>
            <a:tailEnd/>
          </a:ln>
        </p:spPr>
        <p:txBody>
          <a:bodyPr>
            <a:spAutoFit/>
          </a:bodyPr>
          <a:lstStyle/>
          <a:p>
            <a:pPr algn="ctr"/>
            <a:r>
              <a:rPr lang="en-US" sz="2400" b="1" dirty="0" smtClean="0"/>
              <a:t>Webinar on Food </a:t>
            </a:r>
            <a:r>
              <a:rPr lang="en-US" sz="2400" b="1" dirty="0"/>
              <a:t>Safety </a:t>
            </a:r>
            <a:r>
              <a:rPr lang="en-US" sz="2400" b="1" dirty="0" smtClean="0"/>
              <a:t>Activities for 2011 </a:t>
            </a:r>
            <a:r>
              <a:rPr lang="en-US" sz="2400" b="1" dirty="0"/>
              <a:t>U.S. Hosted APEC </a:t>
            </a:r>
            <a:r>
              <a:rPr lang="en-US" sz="2400" b="1" dirty="0" smtClean="0"/>
              <a:t>Year</a:t>
            </a:r>
            <a:r>
              <a:rPr lang="en-US" sz="2400" dirty="0">
                <a:latin typeface="Tahoma" pitchFamily="34" charset="0"/>
                <a:cs typeface="Tahoma" pitchFamily="34" charset="0"/>
              </a:rPr>
              <a:t/>
            </a:r>
            <a:br>
              <a:rPr lang="en-US" sz="2400" dirty="0">
                <a:latin typeface="Tahoma" pitchFamily="34" charset="0"/>
                <a:cs typeface="Tahoma" pitchFamily="34" charset="0"/>
              </a:rPr>
            </a:br>
            <a:r>
              <a:rPr lang="en-US" sz="1800" dirty="0" smtClean="0">
                <a:latin typeface="Tahoma" pitchFamily="34" charset="0"/>
                <a:cs typeface="Tahoma" pitchFamily="34" charset="0"/>
              </a:rPr>
              <a:t>Washington, DC 27 January 2011</a:t>
            </a:r>
            <a:endParaRPr lang="en-US" sz="1800" dirty="0">
              <a:latin typeface="Tahoma" pitchFamily="34" charset="0"/>
            </a:endParaRPr>
          </a:p>
        </p:txBody>
      </p:sp>
      <p:pic>
        <p:nvPicPr>
          <p:cNvPr id="12294" name="Picture 34" descr="Asia-Pacific Economic Cooperation">
            <a:hlinkClick r:id="rId4"/>
          </p:cNvPr>
          <p:cNvPicPr>
            <a:picLocks noChangeAspect="1" noChangeArrowheads="1"/>
          </p:cNvPicPr>
          <p:nvPr/>
        </p:nvPicPr>
        <p:blipFill>
          <a:blip r:embed="rId5" cstate="print"/>
          <a:srcRect/>
          <a:stretch>
            <a:fillRect/>
          </a:stretch>
        </p:blipFill>
        <p:spPr bwMode="auto">
          <a:xfrm>
            <a:off x="865188" y="473075"/>
            <a:ext cx="2986087" cy="1300163"/>
          </a:xfrm>
          <a:prstGeom prst="rect">
            <a:avLst/>
          </a:prstGeom>
          <a:noFill/>
          <a:ln w="9525">
            <a:noFill/>
            <a:miter lim="800000"/>
            <a:headEnd/>
            <a:tailEnd/>
          </a:ln>
        </p:spPr>
      </p:pic>
    </p:spTree>
  </p:cSld>
  <p:clrMapOvr>
    <a:masterClrMapping/>
  </p:clrMapOvr>
  <p:transition advClick="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2"/>
          <p:cNvSpPr>
            <a:spLocks noGrp="1"/>
          </p:cNvSpPr>
          <p:nvPr>
            <p:ph type="sldNum" sz="quarter" idx="10"/>
          </p:nvPr>
        </p:nvSpPr>
        <p:spPr>
          <a:noFill/>
        </p:spPr>
        <p:txBody>
          <a:bodyPr/>
          <a:lstStyle/>
          <a:p>
            <a:fld id="{FCF69993-7A51-43DE-B558-9818EE44415F}" type="slidenum">
              <a:rPr lang="en-US" smtClean="0"/>
              <a:pPr/>
              <a:t>10</a:t>
            </a:fld>
            <a:endParaRPr lang="en-US" smtClean="0"/>
          </a:p>
        </p:txBody>
      </p:sp>
      <p:sp>
        <p:nvSpPr>
          <p:cNvPr id="18435" name="Rectangle 2"/>
          <p:cNvSpPr>
            <a:spLocks noChangeArrowheads="1"/>
          </p:cNvSpPr>
          <p:nvPr/>
        </p:nvSpPr>
        <p:spPr bwMode="auto">
          <a:xfrm>
            <a:off x="0" y="0"/>
            <a:ext cx="2124075" cy="1052513"/>
          </a:xfrm>
          <a:prstGeom prst="rect">
            <a:avLst/>
          </a:prstGeom>
          <a:solidFill>
            <a:srgbClr val="F7DA93"/>
          </a:solidFill>
          <a:ln w="9525">
            <a:noFill/>
            <a:miter lim="800000"/>
            <a:headEnd/>
            <a:tailEnd/>
          </a:ln>
        </p:spPr>
        <p:txBody>
          <a:bodyPr wrap="none" anchor="ctr"/>
          <a:lstStyle/>
          <a:p>
            <a:endParaRPr lang="en-US"/>
          </a:p>
        </p:txBody>
      </p:sp>
      <p:sp>
        <p:nvSpPr>
          <p:cNvPr id="18436" name="Rectangle 3"/>
          <p:cNvSpPr>
            <a:spLocks noGrp="1" noChangeArrowheads="1"/>
          </p:cNvSpPr>
          <p:nvPr>
            <p:ph type="title"/>
          </p:nvPr>
        </p:nvSpPr>
        <p:spPr>
          <a:xfrm>
            <a:off x="144463" y="71438"/>
            <a:ext cx="8964612" cy="981075"/>
          </a:xfrm>
        </p:spPr>
        <p:txBody>
          <a:bodyPr/>
          <a:lstStyle/>
          <a:p>
            <a:pPr eaLnBrk="1" hangingPunct="1"/>
            <a:r>
              <a:rPr lang="en-US" sz="3200" dirty="0" smtClean="0"/>
              <a:t>The last Ministerial in Niigata reaffirmed this…</a:t>
            </a:r>
            <a:endParaRPr lang="en-US" sz="2800" dirty="0" smtClean="0"/>
          </a:p>
        </p:txBody>
      </p:sp>
      <p:sp>
        <p:nvSpPr>
          <p:cNvPr id="18439" name="TextBox 6"/>
          <p:cNvSpPr txBox="1">
            <a:spLocks noChangeArrowheads="1"/>
          </p:cNvSpPr>
          <p:nvPr/>
        </p:nvSpPr>
        <p:spPr bwMode="auto">
          <a:xfrm>
            <a:off x="683568" y="1844824"/>
            <a:ext cx="7993062" cy="2368550"/>
          </a:xfrm>
          <a:prstGeom prst="rect">
            <a:avLst/>
          </a:prstGeom>
          <a:noFill/>
          <a:ln w="9525">
            <a:noFill/>
            <a:miter lim="800000"/>
            <a:headEnd/>
            <a:tailEnd/>
          </a:ln>
        </p:spPr>
        <p:txBody>
          <a:bodyPr>
            <a:spAutoFit/>
          </a:bodyPr>
          <a:lstStyle/>
          <a:p>
            <a:r>
              <a:rPr lang="en-US" sz="2400" dirty="0">
                <a:latin typeface="Verdana" pitchFamily="34" charset="0"/>
              </a:rPr>
              <a:t>“Building the capacity of economies to produce, access, and distribute safe food, as well as developing appropriate food safety regulation, is an integral element of food security” </a:t>
            </a:r>
            <a:br>
              <a:rPr lang="en-US" sz="2400" dirty="0">
                <a:latin typeface="Verdana" pitchFamily="34" charset="0"/>
              </a:rPr>
            </a:br>
            <a:r>
              <a:rPr lang="en-US" b="1" dirty="0"/>
              <a:t/>
            </a:r>
            <a:br>
              <a:rPr lang="en-US" b="1" dirty="0"/>
            </a:br>
            <a:r>
              <a:rPr lang="en-US" sz="1600" i="1" dirty="0">
                <a:latin typeface="Verdana" pitchFamily="34" charset="0"/>
              </a:rPr>
              <a:t>Declaration on APEC Food Security, First APEC Ministerial Meeting on Food Security, Niigata, October 2010)</a:t>
            </a:r>
          </a:p>
        </p:txBody>
      </p:sp>
    </p:spTree>
  </p:cSld>
  <p:clrMapOvr>
    <a:masterClrMapping/>
  </p:clrMapOvr>
  <p:transition advClick="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p>
            <a:fld id="{EDFD4DD7-4E6A-4054-9988-57D5CA618B95}" type="slidenum">
              <a:rPr lang="en-US" smtClean="0"/>
              <a:pPr/>
              <a:t>11</a:t>
            </a:fld>
            <a:endParaRPr lang="en-US" smtClean="0"/>
          </a:p>
        </p:txBody>
      </p:sp>
      <p:sp>
        <p:nvSpPr>
          <p:cNvPr id="28677" name="Rectangle 4"/>
          <p:cNvSpPr>
            <a:spLocks noGrp="1" noChangeArrowheads="1"/>
          </p:cNvSpPr>
          <p:nvPr>
            <p:ph type="body" idx="1"/>
          </p:nvPr>
        </p:nvSpPr>
        <p:spPr>
          <a:xfrm>
            <a:off x="181005" y="1240072"/>
            <a:ext cx="8748713" cy="5429288"/>
          </a:xfrm>
          <a:noFill/>
        </p:spPr>
        <p:txBody>
          <a:bodyPr>
            <a:normAutofit/>
          </a:bodyPr>
          <a:lstStyle/>
          <a:p>
            <a:pPr>
              <a:buFont typeface="Wingdings" pitchFamily="2" charset="2"/>
              <a:buChar char="F"/>
            </a:pPr>
            <a:r>
              <a:rPr lang="en-US" i="1" dirty="0" smtClean="0">
                <a:latin typeface="Tahoma" pitchFamily="34" charset="0"/>
                <a:ea typeface="Tahoma" pitchFamily="34" charset="0"/>
                <a:cs typeface="Tahoma" pitchFamily="34" charset="0"/>
              </a:rPr>
              <a:t> Assisting the poor and vulnerable </a:t>
            </a:r>
            <a:br>
              <a:rPr lang="en-US" i="1" dirty="0" smtClean="0">
                <a:latin typeface="Tahoma" pitchFamily="34" charset="0"/>
                <a:ea typeface="Tahoma" pitchFamily="34" charset="0"/>
                <a:cs typeface="Tahoma" pitchFamily="34" charset="0"/>
              </a:rPr>
            </a:br>
            <a:endParaRPr lang="en-US" i="1" dirty="0" smtClean="0">
              <a:latin typeface="Tahoma" pitchFamily="34" charset="0"/>
              <a:ea typeface="Tahoma" pitchFamily="34" charset="0"/>
              <a:cs typeface="Tahoma" pitchFamily="34" charset="0"/>
            </a:endParaRPr>
          </a:p>
          <a:p>
            <a:pPr>
              <a:buFont typeface="Wingdings" pitchFamily="2" charset="2"/>
              <a:buChar char="F"/>
            </a:pPr>
            <a:r>
              <a:rPr lang="en-US" i="1" dirty="0" smtClean="0">
                <a:latin typeface="Tahoma" pitchFamily="34" charset="0"/>
                <a:ea typeface="Tahoma" pitchFamily="34" charset="0"/>
                <a:cs typeface="Tahoma" pitchFamily="34" charset="0"/>
              </a:rPr>
              <a:t>Creating opportunities for growth </a:t>
            </a:r>
            <a:br>
              <a:rPr lang="en-US" i="1" dirty="0" smtClean="0">
                <a:latin typeface="Tahoma" pitchFamily="34" charset="0"/>
                <a:ea typeface="Tahoma" pitchFamily="34" charset="0"/>
                <a:cs typeface="Tahoma" pitchFamily="34" charset="0"/>
              </a:rPr>
            </a:br>
            <a:endParaRPr lang="en-US" i="1" dirty="0" smtClean="0">
              <a:latin typeface="Tahoma" pitchFamily="34" charset="0"/>
              <a:ea typeface="Tahoma" pitchFamily="34" charset="0"/>
              <a:cs typeface="Tahoma" pitchFamily="34" charset="0"/>
            </a:endParaRPr>
          </a:p>
          <a:p>
            <a:pPr>
              <a:buFont typeface="Wingdings" pitchFamily="2" charset="2"/>
              <a:buChar char="F"/>
            </a:pPr>
            <a:r>
              <a:rPr lang="en-US" i="1" dirty="0" smtClean="0">
                <a:latin typeface="Tahoma" pitchFamily="34" charset="0"/>
                <a:ea typeface="Tahoma" pitchFamily="34" charset="0"/>
                <a:cs typeface="Tahoma" pitchFamily="34" charset="0"/>
              </a:rPr>
              <a:t>Promoting global </a:t>
            </a:r>
            <a:br>
              <a:rPr lang="en-US" i="1" dirty="0" smtClean="0">
                <a:latin typeface="Tahoma" pitchFamily="34" charset="0"/>
                <a:ea typeface="Tahoma" pitchFamily="34" charset="0"/>
                <a:cs typeface="Tahoma" pitchFamily="34" charset="0"/>
              </a:rPr>
            </a:br>
            <a:r>
              <a:rPr lang="en-US" i="1" dirty="0" smtClean="0">
                <a:latin typeface="Tahoma" pitchFamily="34" charset="0"/>
                <a:ea typeface="Tahoma" pitchFamily="34" charset="0"/>
                <a:cs typeface="Tahoma" pitchFamily="34" charset="0"/>
              </a:rPr>
              <a:t>collective action</a:t>
            </a:r>
            <a:br>
              <a:rPr lang="en-US" i="1" dirty="0" smtClean="0">
                <a:latin typeface="Tahoma" pitchFamily="34" charset="0"/>
                <a:ea typeface="Tahoma" pitchFamily="34" charset="0"/>
                <a:cs typeface="Tahoma" pitchFamily="34" charset="0"/>
              </a:rPr>
            </a:br>
            <a:endParaRPr lang="en-US" i="1" dirty="0" smtClean="0">
              <a:latin typeface="Tahoma" pitchFamily="34" charset="0"/>
              <a:ea typeface="Tahoma" pitchFamily="34" charset="0"/>
              <a:cs typeface="Tahoma" pitchFamily="34" charset="0"/>
            </a:endParaRPr>
          </a:p>
          <a:p>
            <a:pPr>
              <a:buFont typeface="Wingdings" pitchFamily="2" charset="2"/>
              <a:buChar char="F"/>
            </a:pPr>
            <a:r>
              <a:rPr lang="en-US" i="1" dirty="0" smtClean="0">
                <a:latin typeface="Tahoma" pitchFamily="34" charset="0"/>
                <a:ea typeface="Tahoma" pitchFamily="34" charset="0"/>
                <a:cs typeface="Tahoma" pitchFamily="34" charset="0"/>
              </a:rPr>
              <a:t>Strengthening governance</a:t>
            </a:r>
            <a:br>
              <a:rPr lang="en-US" i="1" dirty="0" smtClean="0">
                <a:latin typeface="Tahoma" pitchFamily="34" charset="0"/>
                <a:ea typeface="Tahoma" pitchFamily="34" charset="0"/>
                <a:cs typeface="Tahoma" pitchFamily="34" charset="0"/>
              </a:rPr>
            </a:br>
            <a:endParaRPr lang="en-US" i="1" dirty="0" smtClean="0">
              <a:latin typeface="Tahoma" pitchFamily="34" charset="0"/>
              <a:ea typeface="Tahoma" pitchFamily="34" charset="0"/>
              <a:cs typeface="Tahoma" pitchFamily="34" charset="0"/>
            </a:endParaRPr>
          </a:p>
          <a:p>
            <a:pPr>
              <a:buFont typeface="Wingdings" pitchFamily="2" charset="2"/>
              <a:buChar char="F"/>
            </a:pPr>
            <a:r>
              <a:rPr lang="en-US" i="1" dirty="0" smtClean="0">
                <a:latin typeface="Tahoma" pitchFamily="34" charset="0"/>
                <a:ea typeface="Tahoma" pitchFamily="34" charset="0"/>
                <a:cs typeface="Tahoma" pitchFamily="34" charset="0"/>
              </a:rPr>
              <a:t>Preparing for and responding to crises</a:t>
            </a:r>
            <a:endParaRPr lang="en-US" dirty="0" smtClean="0">
              <a:latin typeface="Tahoma" pitchFamily="34" charset="0"/>
              <a:ea typeface="Tahoma" pitchFamily="34" charset="0"/>
              <a:cs typeface="Tahoma" pitchFamily="34" charset="0"/>
            </a:endParaRPr>
          </a:p>
        </p:txBody>
      </p:sp>
      <p:sp>
        <p:nvSpPr>
          <p:cNvPr id="5" name="Rectangle 7"/>
          <p:cNvSpPr>
            <a:spLocks noChangeArrowheads="1"/>
          </p:cNvSpPr>
          <p:nvPr/>
        </p:nvSpPr>
        <p:spPr bwMode="auto">
          <a:xfrm>
            <a:off x="0" y="0"/>
            <a:ext cx="2124075" cy="1052513"/>
          </a:xfrm>
          <a:prstGeom prst="rect">
            <a:avLst/>
          </a:prstGeom>
          <a:solidFill>
            <a:srgbClr val="F7DA93"/>
          </a:solidFill>
          <a:ln w="9525">
            <a:noFill/>
            <a:miter lim="800000"/>
            <a:headEnd/>
            <a:tailEnd/>
          </a:ln>
        </p:spPr>
        <p:txBody>
          <a:bodyPr wrap="none" anchor="ctr"/>
          <a:lstStyle/>
          <a:p>
            <a:endParaRPr lang="en-US"/>
          </a:p>
        </p:txBody>
      </p:sp>
      <p:sp>
        <p:nvSpPr>
          <p:cNvPr id="28676" name="Rectangle 3"/>
          <p:cNvSpPr>
            <a:spLocks noGrp="1" noChangeArrowheads="1"/>
          </p:cNvSpPr>
          <p:nvPr>
            <p:ph type="title"/>
          </p:nvPr>
        </p:nvSpPr>
        <p:spPr>
          <a:xfrm>
            <a:off x="34925" y="0"/>
            <a:ext cx="9109075" cy="981075"/>
          </a:xfrm>
        </p:spPr>
        <p:txBody>
          <a:bodyPr/>
          <a:lstStyle/>
          <a:p>
            <a:pPr eaLnBrk="1" hangingPunct="1"/>
            <a:r>
              <a:rPr lang="en-US" sz="3200" dirty="0" smtClean="0">
                <a:solidFill>
                  <a:srgbClr val="CC3300"/>
                </a:solidFill>
                <a:latin typeface="Tahoma" pitchFamily="34" charset="0"/>
                <a:ea typeface="Tahoma" pitchFamily="34" charset="0"/>
                <a:cs typeface="Tahoma" pitchFamily="34" charset="0"/>
              </a:rPr>
              <a:t>And it is consistent with current </a:t>
            </a:r>
            <a:br>
              <a:rPr lang="en-US" sz="3200" dirty="0" smtClean="0">
                <a:solidFill>
                  <a:srgbClr val="CC3300"/>
                </a:solidFill>
                <a:latin typeface="Tahoma" pitchFamily="34" charset="0"/>
                <a:ea typeface="Tahoma" pitchFamily="34" charset="0"/>
                <a:cs typeface="Tahoma" pitchFamily="34" charset="0"/>
              </a:rPr>
            </a:br>
            <a:r>
              <a:rPr lang="en-US" sz="3200" dirty="0" smtClean="0">
                <a:solidFill>
                  <a:srgbClr val="CC3300"/>
                </a:solidFill>
                <a:latin typeface="Tahoma" pitchFamily="34" charset="0"/>
                <a:ea typeface="Tahoma" pitchFamily="34" charset="0"/>
                <a:cs typeface="Tahoma" pitchFamily="34" charset="0"/>
              </a:rPr>
              <a:t>WBG-wide development priorities</a:t>
            </a:r>
            <a:endParaRPr lang="en-US" dirty="0" smtClean="0">
              <a:solidFill>
                <a:srgbClr val="CC3300"/>
              </a:solidFill>
              <a:latin typeface="Tahoma" pitchFamily="34" charset="0"/>
              <a:ea typeface="Tahoma" pitchFamily="34" charset="0"/>
              <a:cs typeface="Tahoma" pitchFamily="34" charset="0"/>
            </a:endParaRPr>
          </a:p>
        </p:txBody>
      </p:sp>
      <p:sp>
        <p:nvSpPr>
          <p:cNvPr id="6" name="Explosion 2 5"/>
          <p:cNvSpPr/>
          <p:nvPr/>
        </p:nvSpPr>
        <p:spPr bwMode="auto">
          <a:xfrm>
            <a:off x="5364088" y="2996952"/>
            <a:ext cx="3312368" cy="2592288"/>
          </a:xfrm>
          <a:prstGeom prst="irregularSeal2">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FF0000"/>
                </a:solidFill>
                <a:effectLst/>
                <a:latin typeface="Brush Script MT" pitchFamily="66" charset="0"/>
              </a:rPr>
              <a:t>Food safety</a:t>
            </a:r>
            <a:r>
              <a:rPr kumimoji="0" lang="en-US" sz="2800" b="0" i="0" u="none" strike="noStrike" cap="none" normalizeH="0" dirty="0" smtClean="0">
                <a:ln>
                  <a:noFill/>
                </a:ln>
                <a:solidFill>
                  <a:srgbClr val="FF0000"/>
                </a:solidFill>
                <a:effectLst/>
                <a:latin typeface="Brush Script MT" pitchFamily="66" charset="0"/>
              </a:rPr>
              <a:t> </a:t>
            </a:r>
            <a:br>
              <a:rPr kumimoji="0" lang="en-US" sz="2800" b="0" i="0" u="none" strike="noStrike" cap="none" normalizeH="0" dirty="0" smtClean="0">
                <a:ln>
                  <a:noFill/>
                </a:ln>
                <a:solidFill>
                  <a:srgbClr val="FF0000"/>
                </a:solidFill>
                <a:effectLst/>
                <a:latin typeface="Brush Script MT" pitchFamily="66" charset="0"/>
              </a:rPr>
            </a:br>
            <a:r>
              <a:rPr kumimoji="0" lang="en-US" sz="2800" b="0" i="0" u="none" strike="noStrike" cap="none" normalizeH="0" dirty="0" smtClean="0">
                <a:ln>
                  <a:noFill/>
                </a:ln>
                <a:solidFill>
                  <a:srgbClr val="FF0000"/>
                </a:solidFill>
                <a:effectLst/>
                <a:latin typeface="Brush Script MT" pitchFamily="66" charset="0"/>
              </a:rPr>
              <a:t>fits within </a:t>
            </a:r>
            <a:br>
              <a:rPr kumimoji="0" lang="en-US" sz="2800" b="0" i="0" u="none" strike="noStrike" cap="none" normalizeH="0" dirty="0" smtClean="0">
                <a:ln>
                  <a:noFill/>
                </a:ln>
                <a:solidFill>
                  <a:srgbClr val="FF0000"/>
                </a:solidFill>
                <a:effectLst/>
                <a:latin typeface="Brush Script MT" pitchFamily="66" charset="0"/>
              </a:rPr>
            </a:br>
            <a:r>
              <a:rPr kumimoji="0" lang="en-US" sz="2800" b="0" i="0" u="none" strike="noStrike" cap="none" normalizeH="0" dirty="0" smtClean="0">
                <a:ln>
                  <a:noFill/>
                </a:ln>
                <a:solidFill>
                  <a:srgbClr val="FF0000"/>
                </a:solidFill>
                <a:effectLst/>
                <a:latin typeface="Brush Script MT" pitchFamily="66" charset="0"/>
              </a:rPr>
              <a:t>all five!</a:t>
            </a:r>
            <a:endParaRPr kumimoji="0" lang="en-US" sz="2800" b="0" i="0" u="none" strike="noStrike" cap="none" normalizeH="0" baseline="0" dirty="0" smtClean="0">
              <a:ln>
                <a:noFill/>
              </a:ln>
              <a:solidFill>
                <a:srgbClr val="FF0000"/>
              </a:solidFill>
              <a:effectLst/>
              <a:latin typeface="Brush Script MT" pitchFamily="66"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p>
            <a:fld id="{EDFD4DD7-4E6A-4054-9988-57D5CA618B95}" type="slidenum">
              <a:rPr lang="en-US" smtClean="0"/>
              <a:pPr/>
              <a:t>12</a:t>
            </a:fld>
            <a:endParaRPr lang="en-US" smtClean="0"/>
          </a:p>
        </p:txBody>
      </p:sp>
      <p:sp>
        <p:nvSpPr>
          <p:cNvPr id="28677" name="Rectangle 4"/>
          <p:cNvSpPr>
            <a:spLocks noGrp="1" noChangeArrowheads="1"/>
          </p:cNvSpPr>
          <p:nvPr>
            <p:ph type="body" idx="1"/>
          </p:nvPr>
        </p:nvSpPr>
        <p:spPr>
          <a:xfrm>
            <a:off x="181005" y="1240072"/>
            <a:ext cx="8748713" cy="5429288"/>
          </a:xfrm>
          <a:noFill/>
        </p:spPr>
        <p:txBody>
          <a:bodyPr>
            <a:normAutofit/>
          </a:bodyPr>
          <a:lstStyle/>
          <a:p>
            <a:pPr>
              <a:buFont typeface="Wingdings" pitchFamily="2" charset="2"/>
              <a:buChar char="§"/>
            </a:pPr>
            <a:r>
              <a:rPr lang="en-US" dirty="0" smtClean="0">
                <a:latin typeface="Tahoma" pitchFamily="34" charset="0"/>
                <a:ea typeface="Tahoma" pitchFamily="34" charset="0"/>
                <a:cs typeface="Tahoma" pitchFamily="34" charset="0"/>
              </a:rPr>
              <a:t>Scarcity of technically qualified staff in relevant fields (although we can and do use  qualified consultants)</a:t>
            </a:r>
          </a:p>
          <a:p>
            <a:pPr>
              <a:buFont typeface="Wingdings" pitchFamily="2" charset="2"/>
              <a:buChar char="§"/>
            </a:pPr>
            <a:r>
              <a:rPr lang="en-US" dirty="0" smtClean="0">
                <a:latin typeface="Tahoma" pitchFamily="34" charset="0"/>
                <a:ea typeface="Tahoma" pitchFamily="34" charset="0"/>
                <a:cs typeface="Tahoma" pitchFamily="34" charset="0"/>
              </a:rPr>
              <a:t>Among field staff who manage lending operations, a lack of familiarity with relevant issues, alternative approaches, design options, and best practices in implementation</a:t>
            </a:r>
          </a:p>
          <a:p>
            <a:pPr>
              <a:buFont typeface="Wingdings" pitchFamily="2" charset="2"/>
              <a:buChar char="§"/>
            </a:pPr>
            <a:r>
              <a:rPr lang="en-US" dirty="0" smtClean="0">
                <a:latin typeface="Tahoma" pitchFamily="34" charset="0"/>
                <a:ea typeface="Tahoma" pitchFamily="34" charset="0"/>
                <a:cs typeface="Tahoma" pitchFamily="34" charset="0"/>
              </a:rPr>
              <a:t>Perception that effective demand for significant borrowing for food safety is low</a:t>
            </a:r>
          </a:p>
          <a:p>
            <a:pPr>
              <a:buFont typeface="Wingdings" pitchFamily="2" charset="2"/>
              <a:buChar char="§"/>
            </a:pPr>
            <a:r>
              <a:rPr lang="en-US" dirty="0" err="1" smtClean="0">
                <a:latin typeface="Tahoma" pitchFamily="34" charset="0"/>
                <a:ea typeface="Tahoma" pitchFamily="34" charset="0"/>
                <a:cs typeface="Tahoma" pitchFamily="34" charset="0"/>
              </a:rPr>
              <a:t>Stovepiping</a:t>
            </a:r>
            <a:r>
              <a:rPr lang="en-US" dirty="0" smtClean="0">
                <a:latin typeface="Tahoma" pitchFamily="34" charset="0"/>
                <a:ea typeface="Tahoma" pitchFamily="34" charset="0"/>
                <a:cs typeface="Tahoma" pitchFamily="34" charset="0"/>
              </a:rPr>
              <a:t> between SDN and HDN  </a:t>
            </a:r>
          </a:p>
          <a:p>
            <a:pPr>
              <a:buFont typeface="Wingdings" pitchFamily="2" charset="2"/>
              <a:buChar char="Ø"/>
            </a:pPr>
            <a:endParaRPr lang="en-US" dirty="0" smtClean="0">
              <a:latin typeface="Tahoma" pitchFamily="34" charset="0"/>
              <a:ea typeface="Tahoma" pitchFamily="34" charset="0"/>
              <a:cs typeface="Tahoma" pitchFamily="34" charset="0"/>
            </a:endParaRPr>
          </a:p>
        </p:txBody>
      </p:sp>
      <p:sp>
        <p:nvSpPr>
          <p:cNvPr id="5" name="Rectangle 7"/>
          <p:cNvSpPr>
            <a:spLocks noChangeArrowheads="1"/>
          </p:cNvSpPr>
          <p:nvPr/>
        </p:nvSpPr>
        <p:spPr bwMode="auto">
          <a:xfrm>
            <a:off x="0" y="0"/>
            <a:ext cx="2124075" cy="1052513"/>
          </a:xfrm>
          <a:prstGeom prst="rect">
            <a:avLst/>
          </a:prstGeom>
          <a:solidFill>
            <a:srgbClr val="F7DA93"/>
          </a:solidFill>
          <a:ln w="9525">
            <a:noFill/>
            <a:miter lim="800000"/>
            <a:headEnd/>
            <a:tailEnd/>
          </a:ln>
        </p:spPr>
        <p:txBody>
          <a:bodyPr wrap="none" anchor="ctr"/>
          <a:lstStyle/>
          <a:p>
            <a:endParaRPr lang="en-US"/>
          </a:p>
        </p:txBody>
      </p:sp>
      <p:sp>
        <p:nvSpPr>
          <p:cNvPr id="28676" name="Rectangle 3"/>
          <p:cNvSpPr>
            <a:spLocks noGrp="1" noChangeArrowheads="1"/>
          </p:cNvSpPr>
          <p:nvPr>
            <p:ph type="title"/>
          </p:nvPr>
        </p:nvSpPr>
        <p:spPr>
          <a:xfrm>
            <a:off x="34925" y="0"/>
            <a:ext cx="9109075" cy="981075"/>
          </a:xfrm>
        </p:spPr>
        <p:txBody>
          <a:bodyPr/>
          <a:lstStyle/>
          <a:p>
            <a:pPr eaLnBrk="1" hangingPunct="1"/>
            <a:r>
              <a:rPr lang="en-US" sz="3200" dirty="0" smtClean="0">
                <a:solidFill>
                  <a:srgbClr val="CC3300"/>
                </a:solidFill>
                <a:latin typeface="Tahoma" pitchFamily="34" charset="0"/>
                <a:ea typeface="Tahoma" pitchFamily="34" charset="0"/>
                <a:cs typeface="Tahoma" pitchFamily="34" charset="0"/>
              </a:rPr>
              <a:t>Admittedly, the WBG still faces some challenges dealing effectively with food safety globally</a:t>
            </a:r>
            <a:endParaRPr lang="en-US" dirty="0" smtClean="0">
              <a:solidFill>
                <a:srgbClr val="CC330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p>
            <a:fld id="{EDFD4DD7-4E6A-4054-9988-57D5CA618B95}" type="slidenum">
              <a:rPr lang="en-US" smtClean="0"/>
              <a:pPr/>
              <a:t>13</a:t>
            </a:fld>
            <a:endParaRPr lang="en-US" smtClean="0"/>
          </a:p>
        </p:txBody>
      </p:sp>
      <p:sp>
        <p:nvSpPr>
          <p:cNvPr id="28677" name="Rectangle 4"/>
          <p:cNvSpPr>
            <a:spLocks noGrp="1" noChangeArrowheads="1"/>
          </p:cNvSpPr>
          <p:nvPr>
            <p:ph type="body" idx="1"/>
          </p:nvPr>
        </p:nvSpPr>
        <p:spPr>
          <a:xfrm>
            <a:off x="181005" y="1240072"/>
            <a:ext cx="8748713" cy="5429288"/>
          </a:xfrm>
          <a:noFill/>
        </p:spPr>
        <p:txBody>
          <a:bodyPr>
            <a:normAutofit fontScale="92500"/>
          </a:bodyPr>
          <a:lstStyle/>
          <a:p>
            <a:pPr>
              <a:buFont typeface="Wingdings" pitchFamily="2" charset="2"/>
              <a:buChar char="Ø"/>
            </a:pPr>
            <a:r>
              <a:rPr lang="en-US" dirty="0" smtClean="0">
                <a:latin typeface="Tahoma" pitchFamily="34" charset="0"/>
                <a:ea typeface="Tahoma" pitchFamily="34" charset="0"/>
                <a:cs typeface="Tahoma" pitchFamily="34" charset="0"/>
              </a:rPr>
              <a:t>There is a small yet growing community of practice within and across both networks</a:t>
            </a:r>
          </a:p>
          <a:p>
            <a:pPr>
              <a:buFont typeface="Wingdings" pitchFamily="2" charset="2"/>
              <a:buChar char="Ø"/>
            </a:pPr>
            <a:r>
              <a:rPr lang="en-US" dirty="0" smtClean="0">
                <a:latin typeface="Tahoma" pitchFamily="34" charset="0"/>
                <a:ea typeface="Tahoma" pitchFamily="34" charset="0"/>
                <a:cs typeface="Tahoma" pitchFamily="34" charset="0"/>
              </a:rPr>
              <a:t>Senior management attention has been gained within the ARD anchor and the East Asia Region</a:t>
            </a:r>
          </a:p>
          <a:p>
            <a:pPr>
              <a:buFont typeface="Wingdings" pitchFamily="2" charset="2"/>
              <a:buChar char="Ø"/>
            </a:pPr>
            <a:r>
              <a:rPr lang="en-US" dirty="0" smtClean="0">
                <a:latin typeface="Tahoma" pitchFamily="34" charset="0"/>
                <a:ea typeface="Tahoma" pitchFamily="34" charset="0"/>
                <a:cs typeface="Tahoma" pitchFamily="34" charset="0"/>
              </a:rPr>
              <a:t>Interest in major lending to enhance competitiveness in trade is rising in Turkey,  Central Asia, and Latin America</a:t>
            </a:r>
          </a:p>
          <a:p>
            <a:pPr>
              <a:buFont typeface="Wingdings" pitchFamily="2" charset="2"/>
              <a:buChar char="Ø"/>
            </a:pPr>
            <a:r>
              <a:rPr lang="en-US" dirty="0" smtClean="0">
                <a:latin typeface="Tahoma" pitchFamily="34" charset="0"/>
                <a:ea typeface="Tahoma" pitchFamily="34" charset="0"/>
                <a:cs typeface="Tahoma" pitchFamily="34" charset="0"/>
              </a:rPr>
              <a:t>Initial work past five years on Diagnostic Trade Integration Studies and SPS Capacity-Building is morphing into major projects (e.g. Jilin) or components (Vietnam, Laos PDR, Cambodia)     </a:t>
            </a:r>
          </a:p>
          <a:p>
            <a:pPr>
              <a:buFont typeface="Wingdings" pitchFamily="2" charset="2"/>
              <a:buChar char="Ø"/>
            </a:pPr>
            <a:endParaRPr lang="en-US" dirty="0" smtClean="0">
              <a:latin typeface="Tahoma" pitchFamily="34" charset="0"/>
              <a:ea typeface="Tahoma" pitchFamily="34" charset="0"/>
              <a:cs typeface="Tahoma" pitchFamily="34" charset="0"/>
            </a:endParaRPr>
          </a:p>
        </p:txBody>
      </p:sp>
      <p:sp>
        <p:nvSpPr>
          <p:cNvPr id="5" name="Rectangle 7"/>
          <p:cNvSpPr>
            <a:spLocks noChangeArrowheads="1"/>
          </p:cNvSpPr>
          <p:nvPr/>
        </p:nvSpPr>
        <p:spPr bwMode="auto">
          <a:xfrm>
            <a:off x="0" y="0"/>
            <a:ext cx="2124075" cy="1052513"/>
          </a:xfrm>
          <a:prstGeom prst="rect">
            <a:avLst/>
          </a:prstGeom>
          <a:solidFill>
            <a:srgbClr val="F7DA93"/>
          </a:solidFill>
          <a:ln w="9525">
            <a:noFill/>
            <a:miter lim="800000"/>
            <a:headEnd/>
            <a:tailEnd/>
          </a:ln>
        </p:spPr>
        <p:txBody>
          <a:bodyPr wrap="none" anchor="ctr"/>
          <a:lstStyle/>
          <a:p>
            <a:endParaRPr lang="en-US"/>
          </a:p>
        </p:txBody>
      </p:sp>
      <p:sp>
        <p:nvSpPr>
          <p:cNvPr id="28676" name="Rectangle 3"/>
          <p:cNvSpPr>
            <a:spLocks noGrp="1" noChangeArrowheads="1"/>
          </p:cNvSpPr>
          <p:nvPr>
            <p:ph type="title"/>
          </p:nvPr>
        </p:nvSpPr>
        <p:spPr>
          <a:xfrm>
            <a:off x="34925" y="0"/>
            <a:ext cx="9109075" cy="981075"/>
          </a:xfrm>
        </p:spPr>
        <p:txBody>
          <a:bodyPr/>
          <a:lstStyle/>
          <a:p>
            <a:pPr eaLnBrk="1" hangingPunct="1"/>
            <a:r>
              <a:rPr lang="en-US" sz="3200" dirty="0" smtClean="0">
                <a:solidFill>
                  <a:srgbClr val="CC3300"/>
                </a:solidFill>
                <a:latin typeface="Tahoma" pitchFamily="34" charset="0"/>
                <a:ea typeface="Tahoma" pitchFamily="34" charset="0"/>
                <a:cs typeface="Tahoma" pitchFamily="34" charset="0"/>
              </a:rPr>
              <a:t>On the other—partly thanks to the evolving collaboration with APEC FSCF on PTIN--</a:t>
            </a:r>
            <a:endParaRPr lang="en-US" dirty="0" smtClean="0">
              <a:solidFill>
                <a:srgbClr val="CC330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p>
            <a:fld id="{EDFD4DD7-4E6A-4054-9988-57D5CA618B95}" type="slidenum">
              <a:rPr lang="en-US" smtClean="0"/>
              <a:pPr/>
              <a:t>14</a:t>
            </a:fld>
            <a:endParaRPr lang="en-US" smtClean="0"/>
          </a:p>
        </p:txBody>
      </p:sp>
      <p:sp>
        <p:nvSpPr>
          <p:cNvPr id="28677" name="Rectangle 4"/>
          <p:cNvSpPr>
            <a:spLocks noGrp="1" noChangeArrowheads="1"/>
          </p:cNvSpPr>
          <p:nvPr>
            <p:ph type="body" idx="1"/>
          </p:nvPr>
        </p:nvSpPr>
        <p:spPr>
          <a:xfrm>
            <a:off x="181005" y="1240072"/>
            <a:ext cx="8748713" cy="5429288"/>
          </a:xfrm>
          <a:noFill/>
        </p:spPr>
        <p:txBody>
          <a:bodyPr>
            <a:normAutofit fontScale="92500" lnSpcReduction="10000"/>
          </a:bodyPr>
          <a:lstStyle/>
          <a:p>
            <a:pPr>
              <a:buFont typeface="Wingdings" pitchFamily="2" charset="2"/>
              <a:buChar char="Ø"/>
            </a:pPr>
            <a:r>
              <a:rPr lang="en-US" dirty="0" smtClean="0">
                <a:latin typeface="Tahoma" pitchFamily="34" charset="0"/>
                <a:ea typeface="Tahoma" pitchFamily="34" charset="0"/>
                <a:cs typeface="Tahoma" pitchFamily="34" charset="0"/>
              </a:rPr>
              <a:t>The WBG President just met on PTIN and implementation of the new US food safety legislation with the GMA President and CEO, at which point he voiced strong support for collaboration on food safety training within and outside APEC countries</a:t>
            </a:r>
          </a:p>
          <a:p>
            <a:pPr>
              <a:buFont typeface="Wingdings" pitchFamily="2" charset="2"/>
              <a:buChar char="Ø"/>
            </a:pPr>
            <a:r>
              <a:rPr lang="en-US" dirty="0" smtClean="0">
                <a:latin typeface="Tahoma" pitchFamily="34" charset="0"/>
                <a:ea typeface="Tahoma" pitchFamily="34" charset="0"/>
                <a:cs typeface="Tahoma" pitchFamily="34" charset="0"/>
              </a:rPr>
              <a:t>President </a:t>
            </a:r>
            <a:r>
              <a:rPr lang="en-US" dirty="0" err="1" smtClean="0">
                <a:latin typeface="Tahoma" pitchFamily="34" charset="0"/>
                <a:ea typeface="Tahoma" pitchFamily="34" charset="0"/>
                <a:cs typeface="Tahoma" pitchFamily="34" charset="0"/>
              </a:rPr>
              <a:t>Zoellick</a:t>
            </a:r>
            <a:r>
              <a:rPr lang="en-US" dirty="0" smtClean="0">
                <a:latin typeface="Tahoma" pitchFamily="34" charset="0"/>
                <a:ea typeface="Tahoma" pitchFamily="34" charset="0"/>
                <a:cs typeface="Tahoma" pitchFamily="34" charset="0"/>
              </a:rPr>
              <a:t> will soon be meeting with the FDA Commissioner as well, not just on APEC PTIN but probably also on decisive collaboration within the Americas on host-country side capacity-building that will complement the new US food safety legislation      </a:t>
            </a:r>
          </a:p>
          <a:p>
            <a:pPr>
              <a:buFont typeface="Wingdings" pitchFamily="2" charset="2"/>
              <a:buChar char="Ø"/>
            </a:pPr>
            <a:endParaRPr lang="en-US" dirty="0" smtClean="0">
              <a:latin typeface="Tahoma" pitchFamily="34" charset="0"/>
              <a:ea typeface="Tahoma" pitchFamily="34" charset="0"/>
              <a:cs typeface="Tahoma" pitchFamily="34" charset="0"/>
            </a:endParaRPr>
          </a:p>
        </p:txBody>
      </p:sp>
      <p:sp>
        <p:nvSpPr>
          <p:cNvPr id="5" name="Rectangle 7"/>
          <p:cNvSpPr>
            <a:spLocks noChangeArrowheads="1"/>
          </p:cNvSpPr>
          <p:nvPr/>
        </p:nvSpPr>
        <p:spPr bwMode="auto">
          <a:xfrm>
            <a:off x="0" y="0"/>
            <a:ext cx="2124075" cy="1052513"/>
          </a:xfrm>
          <a:prstGeom prst="rect">
            <a:avLst/>
          </a:prstGeom>
          <a:solidFill>
            <a:srgbClr val="F7DA93"/>
          </a:solidFill>
          <a:ln w="9525">
            <a:noFill/>
            <a:miter lim="800000"/>
            <a:headEnd/>
            <a:tailEnd/>
          </a:ln>
        </p:spPr>
        <p:txBody>
          <a:bodyPr wrap="none" anchor="ctr"/>
          <a:lstStyle/>
          <a:p>
            <a:endParaRPr lang="en-US"/>
          </a:p>
        </p:txBody>
      </p:sp>
      <p:sp>
        <p:nvSpPr>
          <p:cNvPr id="28676" name="Rectangle 3"/>
          <p:cNvSpPr>
            <a:spLocks noGrp="1" noChangeArrowheads="1"/>
          </p:cNvSpPr>
          <p:nvPr>
            <p:ph type="title"/>
          </p:nvPr>
        </p:nvSpPr>
        <p:spPr>
          <a:xfrm>
            <a:off x="34925" y="0"/>
            <a:ext cx="9109075" cy="981075"/>
          </a:xfrm>
        </p:spPr>
        <p:txBody>
          <a:bodyPr/>
          <a:lstStyle/>
          <a:p>
            <a:pPr eaLnBrk="1" hangingPunct="1"/>
            <a:r>
              <a:rPr lang="en-US" sz="3200" dirty="0" smtClean="0">
                <a:solidFill>
                  <a:srgbClr val="CC3300"/>
                </a:solidFill>
                <a:latin typeface="Tahoma" pitchFamily="34" charset="0"/>
                <a:ea typeface="Tahoma" pitchFamily="34" charset="0"/>
                <a:cs typeface="Tahoma" pitchFamily="34" charset="0"/>
              </a:rPr>
              <a:t>..and perhaps most </a:t>
            </a:r>
            <a:r>
              <a:rPr lang="en-US" sz="3200" dirty="0" err="1" smtClean="0">
                <a:solidFill>
                  <a:srgbClr val="CC3300"/>
                </a:solidFill>
                <a:latin typeface="Tahoma" pitchFamily="34" charset="0"/>
                <a:ea typeface="Tahoma" pitchFamily="34" charset="0"/>
                <a:cs typeface="Tahoma" pitchFamily="34" charset="0"/>
              </a:rPr>
              <a:t>signifcantly</a:t>
            </a:r>
            <a:r>
              <a:rPr lang="en-US" sz="3200" dirty="0" smtClean="0">
                <a:solidFill>
                  <a:srgbClr val="CC3300"/>
                </a:solidFill>
                <a:latin typeface="Tahoma" pitchFamily="34" charset="0"/>
                <a:ea typeface="Tahoma" pitchFamily="34" charset="0"/>
                <a:cs typeface="Tahoma" pitchFamily="34" charset="0"/>
              </a:rPr>
              <a:t>…</a:t>
            </a:r>
            <a:endParaRPr lang="en-US" dirty="0" smtClean="0">
              <a:solidFill>
                <a:srgbClr val="CC330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p>
            <a:fld id="{EDFD4DD7-4E6A-4054-9988-57D5CA618B95}" type="slidenum">
              <a:rPr lang="en-US" smtClean="0"/>
              <a:pPr/>
              <a:t>15</a:t>
            </a:fld>
            <a:endParaRPr lang="en-US" smtClean="0"/>
          </a:p>
        </p:txBody>
      </p:sp>
      <p:sp>
        <p:nvSpPr>
          <p:cNvPr id="28677" name="Rectangle 4"/>
          <p:cNvSpPr>
            <a:spLocks noGrp="1" noChangeArrowheads="1"/>
          </p:cNvSpPr>
          <p:nvPr>
            <p:ph type="body" idx="1"/>
          </p:nvPr>
        </p:nvSpPr>
        <p:spPr>
          <a:xfrm>
            <a:off x="899592" y="2060848"/>
            <a:ext cx="7488832" cy="3672408"/>
          </a:xfrm>
          <a:noFill/>
          <a:ln w="63500" cmpd="thinThick">
            <a:solidFill>
              <a:schemeClr val="accent1"/>
            </a:solidFill>
          </a:ln>
        </p:spPr>
        <p:txBody>
          <a:bodyPr>
            <a:normAutofit fontScale="62500" lnSpcReduction="20000"/>
          </a:bodyPr>
          <a:lstStyle/>
          <a:p>
            <a:pPr>
              <a:buFont typeface="Wingdings" pitchFamily="2" charset="2"/>
              <a:buChar char="F"/>
            </a:pPr>
            <a:r>
              <a:rPr lang="en-US" sz="6400" dirty="0" smtClean="0">
                <a:solidFill>
                  <a:srgbClr val="FF0000"/>
                </a:solidFill>
                <a:latin typeface="Tahoma" pitchFamily="34" charset="0"/>
                <a:ea typeface="Tahoma" pitchFamily="34" charset="0"/>
                <a:cs typeface="Tahoma" pitchFamily="34" charset="0"/>
              </a:rPr>
              <a:t>We are working at the staff and senior management level to formulate a joint conceptual approach on stage 2 of PTIN collaboration on which a possible Big Sky MOU could be based    </a:t>
            </a:r>
          </a:p>
          <a:p>
            <a:pPr>
              <a:buFont typeface="Wingdings" pitchFamily="2" charset="2"/>
              <a:buChar char="Ø"/>
            </a:pPr>
            <a:endParaRPr lang="en-US" dirty="0" smtClean="0">
              <a:latin typeface="Tahoma" pitchFamily="34" charset="0"/>
              <a:ea typeface="Tahoma" pitchFamily="34" charset="0"/>
              <a:cs typeface="Tahoma" pitchFamily="34" charset="0"/>
            </a:endParaRPr>
          </a:p>
        </p:txBody>
      </p:sp>
      <p:sp>
        <p:nvSpPr>
          <p:cNvPr id="5" name="Rectangle 7"/>
          <p:cNvSpPr>
            <a:spLocks noChangeArrowheads="1"/>
          </p:cNvSpPr>
          <p:nvPr/>
        </p:nvSpPr>
        <p:spPr bwMode="auto">
          <a:xfrm>
            <a:off x="0" y="0"/>
            <a:ext cx="2124075" cy="1052513"/>
          </a:xfrm>
          <a:prstGeom prst="rect">
            <a:avLst/>
          </a:prstGeom>
          <a:solidFill>
            <a:srgbClr val="F7DA93"/>
          </a:solidFill>
          <a:ln w="9525">
            <a:noFill/>
            <a:miter lim="800000"/>
            <a:headEnd/>
            <a:tailEnd/>
          </a:ln>
        </p:spPr>
        <p:txBody>
          <a:bodyPr wrap="none" anchor="ctr"/>
          <a:lstStyle/>
          <a:p>
            <a:endParaRPr lang="en-US"/>
          </a:p>
        </p:txBody>
      </p:sp>
      <p:sp>
        <p:nvSpPr>
          <p:cNvPr id="28676" name="Rectangle 3"/>
          <p:cNvSpPr>
            <a:spLocks noGrp="1" noChangeArrowheads="1"/>
          </p:cNvSpPr>
          <p:nvPr>
            <p:ph type="title"/>
          </p:nvPr>
        </p:nvSpPr>
        <p:spPr>
          <a:xfrm>
            <a:off x="34925" y="0"/>
            <a:ext cx="9109075" cy="981075"/>
          </a:xfrm>
        </p:spPr>
        <p:txBody>
          <a:bodyPr/>
          <a:lstStyle/>
          <a:p>
            <a:pPr eaLnBrk="1" hangingPunct="1"/>
            <a:r>
              <a:rPr lang="en-US" sz="3200" dirty="0" smtClean="0">
                <a:solidFill>
                  <a:srgbClr val="CC3300"/>
                </a:solidFill>
                <a:latin typeface="Tahoma" pitchFamily="34" charset="0"/>
                <a:ea typeface="Tahoma" pitchFamily="34" charset="0"/>
                <a:cs typeface="Tahoma" pitchFamily="34" charset="0"/>
              </a:rPr>
              <a:t>Lastly</a:t>
            </a:r>
            <a:endParaRPr lang="en-US" dirty="0" smtClean="0">
              <a:solidFill>
                <a:srgbClr val="CC330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7"/>
          <p:cNvSpPr>
            <a:spLocks noChangeArrowheads="1"/>
          </p:cNvSpPr>
          <p:nvPr/>
        </p:nvSpPr>
        <p:spPr bwMode="auto">
          <a:xfrm>
            <a:off x="0" y="0"/>
            <a:ext cx="2124075" cy="1052513"/>
          </a:xfrm>
          <a:prstGeom prst="rect">
            <a:avLst/>
          </a:prstGeom>
          <a:solidFill>
            <a:srgbClr val="F7DA93"/>
          </a:solidFill>
          <a:ln w="9525">
            <a:noFill/>
            <a:miter lim="800000"/>
            <a:headEnd/>
            <a:tailEnd/>
          </a:ln>
        </p:spPr>
        <p:txBody>
          <a:bodyPr wrap="none" anchor="ctr"/>
          <a:lstStyle/>
          <a:p>
            <a:endParaRPr lang="en-US"/>
          </a:p>
        </p:txBody>
      </p:sp>
      <p:sp>
        <p:nvSpPr>
          <p:cNvPr id="28674" name="Slide Number Placeholder 3"/>
          <p:cNvSpPr>
            <a:spLocks noGrp="1"/>
          </p:cNvSpPr>
          <p:nvPr>
            <p:ph type="sldNum" sz="quarter" idx="10"/>
          </p:nvPr>
        </p:nvSpPr>
        <p:spPr>
          <a:noFill/>
        </p:spPr>
        <p:txBody>
          <a:bodyPr/>
          <a:lstStyle/>
          <a:p>
            <a:fld id="{EDFD4DD7-4E6A-4054-9988-57D5CA618B95}" type="slidenum">
              <a:rPr lang="en-US" smtClean="0"/>
              <a:pPr/>
              <a:t>2</a:t>
            </a:fld>
            <a:endParaRPr lang="en-US" smtClean="0"/>
          </a:p>
        </p:txBody>
      </p:sp>
      <p:sp>
        <p:nvSpPr>
          <p:cNvPr id="28676" name="Rectangle 3"/>
          <p:cNvSpPr>
            <a:spLocks noGrp="1" noChangeArrowheads="1"/>
          </p:cNvSpPr>
          <p:nvPr>
            <p:ph type="title"/>
          </p:nvPr>
        </p:nvSpPr>
        <p:spPr>
          <a:xfrm>
            <a:off x="34925" y="0"/>
            <a:ext cx="9109075" cy="981075"/>
          </a:xfrm>
        </p:spPr>
        <p:txBody>
          <a:bodyPr>
            <a:normAutofit fontScale="90000"/>
          </a:bodyPr>
          <a:lstStyle/>
          <a:p>
            <a:r>
              <a:rPr lang="en-US" sz="3200" dirty="0" smtClean="0">
                <a:solidFill>
                  <a:srgbClr val="CC3300"/>
                </a:solidFill>
                <a:latin typeface="Tahoma" pitchFamily="34" charset="0"/>
                <a:ea typeface="Tahoma" pitchFamily="34" charset="0"/>
                <a:cs typeface="Tahoma" pitchFamily="34" charset="0"/>
              </a:rPr>
              <a:t>The Mission of the World Bank has evolved over time </a:t>
            </a:r>
            <a:endParaRPr lang="en-US" dirty="0" smtClean="0">
              <a:solidFill>
                <a:srgbClr val="CC3300"/>
              </a:solidFill>
            </a:endParaRPr>
          </a:p>
        </p:txBody>
      </p:sp>
      <p:sp>
        <p:nvSpPr>
          <p:cNvPr id="28677" name="Rectangle 4"/>
          <p:cNvSpPr>
            <a:spLocks noGrp="1" noChangeArrowheads="1"/>
          </p:cNvSpPr>
          <p:nvPr>
            <p:ph type="body" idx="1"/>
          </p:nvPr>
        </p:nvSpPr>
        <p:spPr>
          <a:xfrm>
            <a:off x="142875" y="1124744"/>
            <a:ext cx="8748713" cy="4589115"/>
          </a:xfrm>
          <a:noFill/>
        </p:spPr>
        <p:txBody>
          <a:bodyPr/>
          <a:lstStyle/>
          <a:p>
            <a:pPr marL="609600" indent="-609600" eaLnBrk="1" hangingPunct="1">
              <a:buFont typeface="Wingdings" pitchFamily="2" charset="2"/>
              <a:buChar char="Ø"/>
            </a:pPr>
            <a:r>
              <a:rPr lang="en-US" dirty="0" smtClean="0">
                <a:solidFill>
                  <a:schemeClr val="bg2"/>
                </a:solidFill>
              </a:rPr>
              <a:t>Established 1944 as International Bank for Reconstruction and Development (IBRD)</a:t>
            </a:r>
          </a:p>
          <a:p>
            <a:pPr marL="609600" indent="-609600" eaLnBrk="1" hangingPunct="1">
              <a:buFont typeface="Wingdings" pitchFamily="2" charset="2"/>
              <a:buChar char="Ø"/>
            </a:pPr>
            <a:r>
              <a:rPr lang="en-US" dirty="0" smtClean="0">
                <a:solidFill>
                  <a:schemeClr val="bg2"/>
                </a:solidFill>
              </a:rPr>
              <a:t>Initial mission was to facilitate post-war reconstruction and development</a:t>
            </a:r>
          </a:p>
          <a:p>
            <a:pPr marL="609600" indent="-609600" eaLnBrk="1" hangingPunct="1">
              <a:buFont typeface="Wingdings" pitchFamily="2" charset="2"/>
              <a:buChar char="Ø"/>
            </a:pPr>
            <a:r>
              <a:rPr lang="en-US" dirty="0" smtClean="0"/>
              <a:t>Since the Millennium Development Goals were set in 2000, our focus has been alleviation of poverty &amp; hunger</a:t>
            </a:r>
          </a:p>
        </p:txBody>
      </p:sp>
      <p:pic>
        <p:nvPicPr>
          <p:cNvPr id="28681" name="Picture 8" descr="banner.jpeg"/>
          <p:cNvPicPr>
            <a:picLocks noChangeAspect="1"/>
          </p:cNvPicPr>
          <p:nvPr/>
        </p:nvPicPr>
        <p:blipFill>
          <a:blip r:embed="rId2" cstate="print"/>
          <a:srcRect/>
          <a:stretch>
            <a:fillRect/>
          </a:stretch>
        </p:blipFill>
        <p:spPr bwMode="auto">
          <a:xfrm>
            <a:off x="300038" y="4991100"/>
            <a:ext cx="8201025" cy="14382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Rectangle 7"/>
          <p:cNvSpPr>
            <a:spLocks noChangeArrowheads="1"/>
          </p:cNvSpPr>
          <p:nvPr/>
        </p:nvSpPr>
        <p:spPr bwMode="auto">
          <a:xfrm>
            <a:off x="0" y="0"/>
            <a:ext cx="2124075" cy="1052513"/>
          </a:xfrm>
          <a:prstGeom prst="rect">
            <a:avLst/>
          </a:prstGeom>
          <a:solidFill>
            <a:srgbClr val="F7DA93"/>
          </a:solidFill>
          <a:ln w="9525">
            <a:noFill/>
            <a:miter lim="800000"/>
            <a:headEnd/>
            <a:tailEnd/>
          </a:ln>
        </p:spPr>
        <p:txBody>
          <a:bodyPr wrap="none" anchor="ctr"/>
          <a:lstStyle/>
          <a:p>
            <a:endParaRPr lang="en-US"/>
          </a:p>
        </p:txBody>
      </p:sp>
      <p:sp>
        <p:nvSpPr>
          <p:cNvPr id="16386" name="Oval 9"/>
          <p:cNvSpPr>
            <a:spLocks noChangeArrowheads="1"/>
          </p:cNvSpPr>
          <p:nvPr/>
        </p:nvSpPr>
        <p:spPr bwMode="auto">
          <a:xfrm>
            <a:off x="1116013" y="1557338"/>
            <a:ext cx="7056437" cy="3887886"/>
          </a:xfrm>
          <a:prstGeom prst="ellipse">
            <a:avLst/>
          </a:prstGeom>
          <a:solidFill>
            <a:srgbClr val="0070C0"/>
          </a:solidFill>
          <a:ln w="9525" algn="ctr">
            <a:solidFill>
              <a:schemeClr val="tx1"/>
            </a:solidFill>
            <a:round/>
            <a:headEnd/>
            <a:tailEnd/>
          </a:ln>
        </p:spPr>
        <p:txBody>
          <a:bodyPr wrap="none"/>
          <a:lstStyle/>
          <a:p>
            <a:endParaRPr lang="en-US"/>
          </a:p>
        </p:txBody>
      </p:sp>
      <p:sp>
        <p:nvSpPr>
          <p:cNvPr id="16387" name="Title 1"/>
          <p:cNvSpPr>
            <a:spLocks noGrp="1"/>
          </p:cNvSpPr>
          <p:nvPr>
            <p:ph type="title"/>
          </p:nvPr>
        </p:nvSpPr>
        <p:spPr>
          <a:xfrm>
            <a:off x="576263" y="44450"/>
            <a:ext cx="7956550" cy="981075"/>
          </a:xfrm>
        </p:spPr>
        <p:txBody>
          <a:bodyPr/>
          <a:lstStyle/>
          <a:p>
            <a:r>
              <a:rPr lang="en-US" sz="3200" dirty="0" smtClean="0"/>
              <a:t>Food security is crucial to economic, social and individual growth and prosperity</a:t>
            </a:r>
          </a:p>
        </p:txBody>
      </p:sp>
      <p:sp>
        <p:nvSpPr>
          <p:cNvPr id="16388" name="Slide Number Placeholder 3"/>
          <p:cNvSpPr>
            <a:spLocks noGrp="1"/>
          </p:cNvSpPr>
          <p:nvPr>
            <p:ph type="sldNum" sz="quarter" idx="10"/>
          </p:nvPr>
        </p:nvSpPr>
        <p:spPr>
          <a:noFill/>
        </p:spPr>
        <p:txBody>
          <a:bodyPr/>
          <a:lstStyle/>
          <a:p>
            <a:fld id="{8609B19C-B51F-4A75-BECB-EA825451226C}" type="slidenum">
              <a:rPr lang="en-US" smtClean="0"/>
              <a:pPr/>
              <a:t>3</a:t>
            </a:fld>
            <a:endParaRPr lang="en-US" smtClean="0"/>
          </a:p>
        </p:txBody>
      </p:sp>
      <p:sp>
        <p:nvSpPr>
          <p:cNvPr id="16389" name="Oval 5"/>
          <p:cNvSpPr>
            <a:spLocks noChangeArrowheads="1"/>
          </p:cNvSpPr>
          <p:nvPr/>
        </p:nvSpPr>
        <p:spPr bwMode="auto">
          <a:xfrm>
            <a:off x="2987675" y="2492375"/>
            <a:ext cx="3024188" cy="1368425"/>
          </a:xfrm>
          <a:prstGeom prst="ellipse">
            <a:avLst/>
          </a:prstGeom>
          <a:solidFill>
            <a:schemeClr val="accent1"/>
          </a:solidFill>
          <a:ln w="9525" algn="ctr">
            <a:solidFill>
              <a:schemeClr val="tx1"/>
            </a:solidFill>
            <a:round/>
            <a:headEnd/>
            <a:tailEnd/>
          </a:ln>
        </p:spPr>
        <p:txBody>
          <a:bodyPr wrap="none"/>
          <a:lstStyle/>
          <a:p>
            <a:pPr algn="ctr"/>
            <a:r>
              <a:rPr lang="en-US" b="1">
                <a:latin typeface="Arial Narrow" pitchFamily="34" charset="0"/>
              </a:rPr>
              <a:t/>
            </a:r>
            <a:br>
              <a:rPr lang="en-US" b="1">
                <a:latin typeface="Arial Narrow" pitchFamily="34" charset="0"/>
              </a:rPr>
            </a:br>
            <a:r>
              <a:rPr lang="en-US" b="1">
                <a:latin typeface="Arial Narrow" pitchFamily="34" charset="0"/>
              </a:rPr>
              <a:t>Human Well-being</a:t>
            </a:r>
          </a:p>
        </p:txBody>
      </p:sp>
      <p:sp>
        <p:nvSpPr>
          <p:cNvPr id="16391" name="Oval 4"/>
          <p:cNvSpPr>
            <a:spLocks noChangeArrowheads="1"/>
          </p:cNvSpPr>
          <p:nvPr/>
        </p:nvSpPr>
        <p:spPr bwMode="auto">
          <a:xfrm>
            <a:off x="1908175" y="3644900"/>
            <a:ext cx="3024188" cy="1368425"/>
          </a:xfrm>
          <a:prstGeom prst="ellipse">
            <a:avLst/>
          </a:prstGeom>
          <a:solidFill>
            <a:schemeClr val="accent1"/>
          </a:solidFill>
          <a:ln w="9525" algn="ctr">
            <a:solidFill>
              <a:schemeClr val="tx1"/>
            </a:solidFill>
            <a:round/>
            <a:headEnd/>
            <a:tailEnd/>
          </a:ln>
        </p:spPr>
        <p:txBody>
          <a:bodyPr wrap="none"/>
          <a:lstStyle/>
          <a:p>
            <a:pPr algn="ctr"/>
            <a:r>
              <a:rPr lang="en-US" b="1">
                <a:latin typeface="Arial Narrow" pitchFamily="34" charset="0"/>
              </a:rPr>
              <a:t>Trade-led </a:t>
            </a:r>
            <a:br>
              <a:rPr lang="en-US" b="1">
                <a:latin typeface="Arial Narrow" pitchFamily="34" charset="0"/>
              </a:rPr>
            </a:br>
            <a:r>
              <a:rPr lang="en-US" b="1">
                <a:latin typeface="Arial Narrow" pitchFamily="34" charset="0"/>
              </a:rPr>
              <a:t>Growth</a:t>
            </a:r>
          </a:p>
        </p:txBody>
      </p:sp>
      <p:sp>
        <p:nvSpPr>
          <p:cNvPr id="16392" name="Oval 4"/>
          <p:cNvSpPr>
            <a:spLocks noChangeArrowheads="1"/>
          </p:cNvSpPr>
          <p:nvPr/>
        </p:nvSpPr>
        <p:spPr bwMode="auto">
          <a:xfrm>
            <a:off x="4284663" y="3644900"/>
            <a:ext cx="3024187" cy="1368425"/>
          </a:xfrm>
          <a:prstGeom prst="ellipse">
            <a:avLst/>
          </a:prstGeom>
          <a:solidFill>
            <a:schemeClr val="accent1"/>
          </a:solidFill>
          <a:ln w="9525" algn="ctr">
            <a:solidFill>
              <a:schemeClr val="tx1"/>
            </a:solidFill>
            <a:round/>
            <a:headEnd/>
            <a:tailEnd/>
          </a:ln>
        </p:spPr>
        <p:txBody>
          <a:bodyPr wrap="none"/>
          <a:lstStyle/>
          <a:p>
            <a:pPr algn="ctr"/>
            <a:r>
              <a:rPr lang="en-US" b="1">
                <a:latin typeface="Arial Narrow" pitchFamily="34" charset="0"/>
              </a:rPr>
              <a:t>Agricultural </a:t>
            </a:r>
            <a:br>
              <a:rPr lang="en-US" b="1">
                <a:latin typeface="Arial Narrow" pitchFamily="34" charset="0"/>
              </a:rPr>
            </a:br>
            <a:r>
              <a:rPr lang="en-US" b="1">
                <a:latin typeface="Arial Narrow" pitchFamily="34" charset="0"/>
              </a:rPr>
              <a:t>Sector Growth</a:t>
            </a:r>
          </a:p>
        </p:txBody>
      </p:sp>
      <p:sp>
        <p:nvSpPr>
          <p:cNvPr id="16393" name="TextBox 10"/>
          <p:cNvSpPr txBox="1">
            <a:spLocks noChangeArrowheads="1"/>
          </p:cNvSpPr>
          <p:nvPr/>
        </p:nvSpPr>
        <p:spPr bwMode="auto">
          <a:xfrm>
            <a:off x="2771775" y="1916113"/>
            <a:ext cx="3671888" cy="461962"/>
          </a:xfrm>
          <a:prstGeom prst="rect">
            <a:avLst/>
          </a:prstGeom>
          <a:noFill/>
          <a:ln w="9525">
            <a:noFill/>
            <a:miter lim="800000"/>
            <a:headEnd/>
            <a:tailEnd/>
          </a:ln>
        </p:spPr>
        <p:txBody>
          <a:bodyPr>
            <a:spAutoFit/>
          </a:bodyPr>
          <a:lstStyle/>
          <a:p>
            <a:pPr algn="ctr"/>
            <a:r>
              <a:rPr lang="en-US" sz="2400" b="1">
                <a:solidFill>
                  <a:schemeClr val="bg1"/>
                </a:solidFill>
                <a:latin typeface="Tahoma" pitchFamily="34" charset="0"/>
                <a:cs typeface="Tahoma" pitchFamily="34" charset="0"/>
              </a:rPr>
              <a:t>Food Security</a:t>
            </a:r>
          </a:p>
        </p:txBody>
      </p:sp>
      <p:sp>
        <p:nvSpPr>
          <p:cNvPr id="10" name="Rectangle 9"/>
          <p:cNvSpPr/>
          <p:nvPr/>
        </p:nvSpPr>
        <p:spPr>
          <a:xfrm>
            <a:off x="611560" y="5653697"/>
            <a:ext cx="8352928" cy="1015663"/>
          </a:xfrm>
          <a:prstGeom prst="rect">
            <a:avLst/>
          </a:prstGeom>
        </p:spPr>
        <p:txBody>
          <a:bodyPr wrap="square">
            <a:spAutoFit/>
          </a:bodyPr>
          <a:lstStyle/>
          <a:p>
            <a:r>
              <a:rPr lang="en-US" i="1" dirty="0" smtClean="0">
                <a:latin typeface="Tahoma" pitchFamily="34" charset="0"/>
                <a:cs typeface="Tahoma" pitchFamily="34" charset="0"/>
              </a:rPr>
              <a:t>The biggest challenge facing most developing countries is the risk of a big boost in food prices… </a:t>
            </a:r>
            <a:r>
              <a:rPr lang="en-US" i="1" dirty="0" smtClean="0">
                <a:solidFill>
                  <a:srgbClr val="FF0000"/>
                </a:solidFill>
                <a:latin typeface="Tahoma" pitchFamily="34" charset="0"/>
                <a:cs typeface="Tahoma" pitchFamily="34" charset="0"/>
              </a:rPr>
              <a:t>The G-20 should agree to "Put Food First.“ </a:t>
            </a:r>
            <a:br>
              <a:rPr lang="en-US" i="1" dirty="0" smtClean="0">
                <a:solidFill>
                  <a:srgbClr val="FF0000"/>
                </a:solidFill>
                <a:latin typeface="Tahoma" pitchFamily="34" charset="0"/>
                <a:cs typeface="Tahoma" pitchFamily="34" charset="0"/>
              </a:rPr>
            </a:br>
            <a:r>
              <a:rPr lang="en-US" dirty="0" smtClean="0">
                <a:latin typeface="Tahoma" pitchFamily="34" charset="0"/>
                <a:cs typeface="Tahoma" pitchFamily="34" charset="0"/>
              </a:rPr>
              <a:t>(WB President Robert </a:t>
            </a:r>
            <a:r>
              <a:rPr lang="en-US" dirty="0" err="1" smtClean="0">
                <a:latin typeface="Tahoma" pitchFamily="34" charset="0"/>
                <a:cs typeface="Tahoma" pitchFamily="34" charset="0"/>
              </a:rPr>
              <a:t>Zoellick</a:t>
            </a:r>
            <a:r>
              <a:rPr lang="en-US" dirty="0" smtClean="0">
                <a:latin typeface="Tahoma" pitchFamily="34" charset="0"/>
                <a:cs typeface="Tahoma" pitchFamily="34" charset="0"/>
              </a:rPr>
              <a:t>, 24 January 2011)  </a:t>
            </a:r>
            <a:endParaRPr lang="en-US" dirty="0"/>
          </a:p>
        </p:txBody>
      </p:sp>
    </p:spTree>
  </p:cSld>
  <p:clrMapOvr>
    <a:masterClrMapping/>
  </p:clrMapOvr>
  <p:transition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3"/>
          <p:cNvSpPr>
            <a:spLocks noGrp="1"/>
          </p:cNvSpPr>
          <p:nvPr>
            <p:ph type="sldNum" sz="quarter" idx="10"/>
          </p:nvPr>
        </p:nvSpPr>
        <p:spPr>
          <a:noFill/>
        </p:spPr>
        <p:txBody>
          <a:bodyPr/>
          <a:lstStyle/>
          <a:p>
            <a:fld id="{6CB08D50-143A-4E9D-A824-37920776C703}" type="slidenum">
              <a:rPr lang="en-US" smtClean="0"/>
              <a:pPr/>
              <a:t>4</a:t>
            </a:fld>
            <a:endParaRPr lang="en-US" smtClean="0"/>
          </a:p>
        </p:txBody>
      </p:sp>
      <p:sp>
        <p:nvSpPr>
          <p:cNvPr id="45059" name="Rectangle 2"/>
          <p:cNvSpPr>
            <a:spLocks noChangeArrowheads="1"/>
          </p:cNvSpPr>
          <p:nvPr/>
        </p:nvSpPr>
        <p:spPr bwMode="auto">
          <a:xfrm>
            <a:off x="0" y="0"/>
            <a:ext cx="2124075" cy="1052513"/>
          </a:xfrm>
          <a:prstGeom prst="rect">
            <a:avLst/>
          </a:prstGeom>
          <a:solidFill>
            <a:srgbClr val="F7DA93"/>
          </a:solidFill>
          <a:ln w="9525">
            <a:noFill/>
            <a:miter lim="800000"/>
            <a:headEnd/>
            <a:tailEnd/>
          </a:ln>
        </p:spPr>
        <p:txBody>
          <a:bodyPr wrap="none" anchor="ctr"/>
          <a:lstStyle/>
          <a:p>
            <a:endParaRPr lang="en-US"/>
          </a:p>
        </p:txBody>
      </p:sp>
      <p:sp>
        <p:nvSpPr>
          <p:cNvPr id="45060" name="Rectangle 3"/>
          <p:cNvSpPr>
            <a:spLocks noGrp="1" noChangeArrowheads="1"/>
          </p:cNvSpPr>
          <p:nvPr>
            <p:ph type="title"/>
          </p:nvPr>
        </p:nvSpPr>
        <p:spPr>
          <a:xfrm>
            <a:off x="250825" y="71438"/>
            <a:ext cx="8642350" cy="981075"/>
          </a:xfrm>
        </p:spPr>
        <p:txBody>
          <a:bodyPr/>
          <a:lstStyle/>
          <a:p>
            <a:pPr eaLnBrk="1" hangingPunct="1"/>
            <a:r>
              <a:rPr lang="en-US" sz="3200" smtClean="0"/>
              <a:t>It starts with a shared definition of the desired end-state…</a:t>
            </a:r>
          </a:p>
        </p:txBody>
      </p:sp>
      <p:sp>
        <p:nvSpPr>
          <p:cNvPr id="45061" name="Rectangle 5"/>
          <p:cNvSpPr>
            <a:spLocks noGrp="1" noChangeArrowheads="1"/>
          </p:cNvSpPr>
          <p:nvPr>
            <p:ph type="body" idx="1"/>
          </p:nvPr>
        </p:nvSpPr>
        <p:spPr>
          <a:xfrm>
            <a:off x="395288" y="1450975"/>
            <a:ext cx="4608512" cy="4786313"/>
          </a:xfrm>
        </p:spPr>
        <p:txBody>
          <a:bodyPr/>
          <a:lstStyle/>
          <a:p>
            <a:pPr eaLnBrk="1" hangingPunct="1">
              <a:buFont typeface="Wingdings" pitchFamily="2" charset="2"/>
              <a:buNone/>
            </a:pPr>
            <a:r>
              <a:rPr lang="en-US" sz="2800" smtClean="0"/>
              <a:t>“Situation that exists when all people, at all times, have physical, social, and economic access to sufficient, </a:t>
            </a:r>
            <a:r>
              <a:rPr lang="en-US" sz="2800" u="sng" smtClean="0"/>
              <a:t>safe</a:t>
            </a:r>
            <a:r>
              <a:rPr lang="en-US" sz="2800" smtClean="0"/>
              <a:t>, and nutritious food that meets their dietary needs and food preferences for an active and healthy life” </a:t>
            </a:r>
          </a:p>
        </p:txBody>
      </p:sp>
      <p:sp>
        <p:nvSpPr>
          <p:cNvPr id="45062" name="Text Box 6"/>
          <p:cNvSpPr txBox="1">
            <a:spLocks noChangeArrowheads="1"/>
          </p:cNvSpPr>
          <p:nvPr/>
        </p:nvSpPr>
        <p:spPr bwMode="auto">
          <a:xfrm>
            <a:off x="684213" y="5300663"/>
            <a:ext cx="3240087" cy="336550"/>
          </a:xfrm>
          <a:prstGeom prst="rect">
            <a:avLst/>
          </a:prstGeom>
          <a:noFill/>
          <a:ln w="9525">
            <a:noFill/>
            <a:miter lim="800000"/>
            <a:headEnd/>
            <a:tailEnd/>
          </a:ln>
        </p:spPr>
        <p:txBody>
          <a:bodyPr>
            <a:spAutoFit/>
          </a:bodyPr>
          <a:lstStyle/>
          <a:p>
            <a:pPr algn="ctr">
              <a:spcBef>
                <a:spcPct val="50000"/>
              </a:spcBef>
            </a:pPr>
            <a:r>
              <a:rPr lang="en-US" sz="1600">
                <a:latin typeface="Verdana" pitchFamily="34" charset="0"/>
              </a:rPr>
              <a:t>Source: FAO, 2004</a:t>
            </a:r>
          </a:p>
        </p:txBody>
      </p:sp>
      <p:pic>
        <p:nvPicPr>
          <p:cNvPr id="45063" name="Picture 13" descr="ASIA_Starvation_North_Korea_(300_x_225)"/>
          <p:cNvPicPr>
            <a:picLocks noChangeAspect="1" noChangeArrowheads="1"/>
          </p:cNvPicPr>
          <p:nvPr/>
        </p:nvPicPr>
        <p:blipFill>
          <a:blip r:embed="rId2" cstate="print"/>
          <a:srcRect/>
          <a:stretch>
            <a:fillRect/>
          </a:stretch>
        </p:blipFill>
        <p:spPr bwMode="auto">
          <a:xfrm>
            <a:off x="5364163" y="2060575"/>
            <a:ext cx="3240087" cy="2430463"/>
          </a:xfrm>
          <a:prstGeom prst="rect">
            <a:avLst/>
          </a:prstGeom>
          <a:noFill/>
          <a:ln w="9525">
            <a:noFill/>
            <a:miter lim="800000"/>
            <a:headEnd/>
            <a:tailEnd/>
          </a:ln>
        </p:spPr>
      </p:pic>
    </p:spTree>
  </p:cSld>
  <p:clrMapOvr>
    <a:masterClrMapping/>
  </p:clrMapOvr>
  <p:transition advClick="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2"/>
          <p:cNvSpPr>
            <a:spLocks noGrp="1"/>
          </p:cNvSpPr>
          <p:nvPr>
            <p:ph type="sldNum" sz="quarter" idx="10"/>
          </p:nvPr>
        </p:nvSpPr>
        <p:spPr>
          <a:noFill/>
        </p:spPr>
        <p:txBody>
          <a:bodyPr/>
          <a:lstStyle/>
          <a:p>
            <a:fld id="{BC8939C3-D441-4883-A47D-82F9BC59E29D}" type="slidenum">
              <a:rPr lang="en-US" smtClean="0"/>
              <a:pPr/>
              <a:t>5</a:t>
            </a:fld>
            <a:endParaRPr lang="en-US" smtClean="0"/>
          </a:p>
        </p:txBody>
      </p:sp>
      <p:sp>
        <p:nvSpPr>
          <p:cNvPr id="19459" name="Rectangle 6"/>
          <p:cNvSpPr>
            <a:spLocks noChangeArrowheads="1"/>
          </p:cNvSpPr>
          <p:nvPr/>
        </p:nvSpPr>
        <p:spPr bwMode="auto">
          <a:xfrm>
            <a:off x="0" y="0"/>
            <a:ext cx="2124075" cy="1052513"/>
          </a:xfrm>
          <a:prstGeom prst="rect">
            <a:avLst/>
          </a:prstGeom>
          <a:solidFill>
            <a:srgbClr val="F7DA93"/>
          </a:solidFill>
          <a:ln w="9525">
            <a:noFill/>
            <a:miter lim="800000"/>
            <a:headEnd/>
            <a:tailEnd/>
          </a:ln>
        </p:spPr>
        <p:txBody>
          <a:bodyPr wrap="none" anchor="ctr"/>
          <a:lstStyle/>
          <a:p>
            <a:endParaRPr lang="en-US"/>
          </a:p>
        </p:txBody>
      </p:sp>
      <p:sp>
        <p:nvSpPr>
          <p:cNvPr id="19460" name="Rectangle 2"/>
          <p:cNvSpPr>
            <a:spLocks noGrp="1" noChangeArrowheads="1"/>
          </p:cNvSpPr>
          <p:nvPr>
            <p:ph type="title"/>
          </p:nvPr>
        </p:nvSpPr>
        <p:spPr>
          <a:xfrm>
            <a:off x="0" y="0"/>
            <a:ext cx="8858250" cy="981075"/>
          </a:xfrm>
        </p:spPr>
        <p:txBody>
          <a:bodyPr/>
          <a:lstStyle/>
          <a:p>
            <a:pPr eaLnBrk="1" hangingPunct="1"/>
            <a:r>
              <a:rPr lang="en-US" sz="3200" dirty="0" smtClean="0">
                <a:solidFill>
                  <a:srgbClr val="CC5201"/>
                </a:solidFill>
              </a:rPr>
              <a:t>The perceived importance of food security has been rising in recent years</a:t>
            </a:r>
          </a:p>
        </p:txBody>
      </p:sp>
      <p:pic>
        <p:nvPicPr>
          <p:cNvPr id="19461" name="Picture 10"/>
          <p:cNvPicPr>
            <a:picLocks noChangeAspect="1" noChangeArrowheads="1"/>
          </p:cNvPicPr>
          <p:nvPr/>
        </p:nvPicPr>
        <p:blipFill>
          <a:blip r:embed="rId2" cstate="print"/>
          <a:srcRect/>
          <a:stretch>
            <a:fillRect/>
          </a:stretch>
        </p:blipFill>
        <p:spPr bwMode="auto">
          <a:xfrm>
            <a:off x="1116013" y="3644900"/>
            <a:ext cx="1008062" cy="1014413"/>
          </a:xfrm>
          <a:prstGeom prst="rect">
            <a:avLst/>
          </a:prstGeom>
          <a:noFill/>
          <a:ln w="9525">
            <a:noFill/>
            <a:miter lim="800000"/>
            <a:headEnd/>
            <a:tailEnd/>
          </a:ln>
        </p:spPr>
      </p:pic>
      <p:sp>
        <p:nvSpPr>
          <p:cNvPr id="19462" name="TextBox 10"/>
          <p:cNvSpPr txBox="1">
            <a:spLocks noChangeArrowheads="1"/>
          </p:cNvSpPr>
          <p:nvPr/>
        </p:nvSpPr>
        <p:spPr bwMode="auto">
          <a:xfrm>
            <a:off x="2124075" y="3716338"/>
            <a:ext cx="6119813" cy="708025"/>
          </a:xfrm>
          <a:prstGeom prst="rect">
            <a:avLst/>
          </a:prstGeom>
          <a:noFill/>
          <a:ln w="9525">
            <a:noFill/>
            <a:miter lim="800000"/>
            <a:headEnd/>
            <a:tailEnd/>
          </a:ln>
        </p:spPr>
        <p:txBody>
          <a:bodyPr>
            <a:spAutoFit/>
          </a:bodyPr>
          <a:lstStyle/>
          <a:p>
            <a:pPr algn="ctr"/>
            <a:r>
              <a:rPr lang="en-US"/>
              <a:t> </a:t>
            </a:r>
            <a:r>
              <a:rPr lang="en-US" b="1"/>
              <a:t>“L’Aquila” Joint Statement on Global Food Security </a:t>
            </a:r>
          </a:p>
          <a:p>
            <a:pPr algn="ctr"/>
            <a:r>
              <a:rPr lang="en-US" b="1" i="1"/>
              <a:t>L’Aquila Food Security Initiative (AFSI) </a:t>
            </a:r>
            <a:endParaRPr lang="en-US"/>
          </a:p>
        </p:txBody>
      </p:sp>
      <p:pic>
        <p:nvPicPr>
          <p:cNvPr id="19463" name="Picture 3"/>
          <p:cNvPicPr>
            <a:picLocks noChangeAspect="1" noChangeArrowheads="1"/>
          </p:cNvPicPr>
          <p:nvPr/>
        </p:nvPicPr>
        <p:blipFill>
          <a:blip r:embed="rId3" cstate="print"/>
          <a:srcRect/>
          <a:stretch>
            <a:fillRect/>
          </a:stretch>
        </p:blipFill>
        <p:spPr bwMode="auto">
          <a:xfrm>
            <a:off x="323850" y="1247775"/>
            <a:ext cx="7200900" cy="1173163"/>
          </a:xfrm>
          <a:prstGeom prst="rect">
            <a:avLst/>
          </a:prstGeom>
          <a:noFill/>
          <a:ln w="9525">
            <a:noFill/>
            <a:miter lim="800000"/>
            <a:headEnd/>
            <a:tailEnd/>
          </a:ln>
        </p:spPr>
      </p:pic>
      <p:pic>
        <p:nvPicPr>
          <p:cNvPr id="19464" name="Picture 4"/>
          <p:cNvPicPr>
            <a:picLocks noChangeAspect="1" noChangeArrowheads="1"/>
          </p:cNvPicPr>
          <p:nvPr/>
        </p:nvPicPr>
        <p:blipFill>
          <a:blip r:embed="rId4" cstate="print"/>
          <a:srcRect/>
          <a:stretch>
            <a:fillRect/>
          </a:stretch>
        </p:blipFill>
        <p:spPr bwMode="auto">
          <a:xfrm>
            <a:off x="827088" y="2390775"/>
            <a:ext cx="936625" cy="1109663"/>
          </a:xfrm>
          <a:prstGeom prst="rect">
            <a:avLst/>
          </a:prstGeom>
          <a:noFill/>
          <a:ln w="9525">
            <a:noFill/>
            <a:miter lim="800000"/>
            <a:headEnd/>
            <a:tailEnd/>
          </a:ln>
        </p:spPr>
      </p:pic>
      <p:pic>
        <p:nvPicPr>
          <p:cNvPr id="19465" name="Picture 5"/>
          <p:cNvPicPr>
            <a:picLocks noChangeAspect="1" noChangeArrowheads="1"/>
          </p:cNvPicPr>
          <p:nvPr/>
        </p:nvPicPr>
        <p:blipFill>
          <a:blip r:embed="rId5" cstate="print"/>
          <a:srcRect/>
          <a:stretch>
            <a:fillRect/>
          </a:stretch>
        </p:blipFill>
        <p:spPr bwMode="auto">
          <a:xfrm>
            <a:off x="1712913" y="2638425"/>
            <a:ext cx="1419225" cy="790575"/>
          </a:xfrm>
          <a:prstGeom prst="rect">
            <a:avLst/>
          </a:prstGeom>
          <a:noFill/>
          <a:ln w="9525">
            <a:noFill/>
            <a:miter lim="800000"/>
            <a:headEnd/>
            <a:tailEnd/>
          </a:ln>
        </p:spPr>
      </p:pic>
      <p:sp>
        <p:nvSpPr>
          <p:cNvPr id="19466" name="TextBox 16"/>
          <p:cNvSpPr txBox="1">
            <a:spLocks noChangeArrowheads="1"/>
          </p:cNvSpPr>
          <p:nvPr/>
        </p:nvSpPr>
        <p:spPr bwMode="auto">
          <a:xfrm>
            <a:off x="3132138" y="2884488"/>
            <a:ext cx="5472112" cy="400050"/>
          </a:xfrm>
          <a:prstGeom prst="rect">
            <a:avLst/>
          </a:prstGeom>
          <a:noFill/>
          <a:ln w="9525">
            <a:noFill/>
            <a:miter lim="800000"/>
            <a:headEnd/>
            <a:tailEnd/>
          </a:ln>
        </p:spPr>
        <p:txBody>
          <a:bodyPr>
            <a:spAutoFit/>
          </a:bodyPr>
          <a:lstStyle/>
          <a:p>
            <a:r>
              <a:rPr lang="en-US" b="1"/>
              <a:t> Leaders Statement on Global Food Security</a:t>
            </a:r>
          </a:p>
        </p:txBody>
      </p:sp>
      <p:pic>
        <p:nvPicPr>
          <p:cNvPr id="19467" name="Picture 6"/>
          <p:cNvPicPr>
            <a:picLocks noChangeAspect="1" noChangeArrowheads="1"/>
          </p:cNvPicPr>
          <p:nvPr/>
        </p:nvPicPr>
        <p:blipFill>
          <a:blip r:embed="rId6" cstate="print"/>
          <a:srcRect/>
          <a:stretch>
            <a:fillRect/>
          </a:stretch>
        </p:blipFill>
        <p:spPr bwMode="auto">
          <a:xfrm>
            <a:off x="1619250" y="4941888"/>
            <a:ext cx="3114675" cy="790575"/>
          </a:xfrm>
          <a:prstGeom prst="rect">
            <a:avLst/>
          </a:prstGeom>
          <a:noFill/>
          <a:ln w="9525">
            <a:noFill/>
            <a:miter lim="800000"/>
            <a:headEnd/>
            <a:tailEnd/>
          </a:ln>
        </p:spPr>
      </p:pic>
      <p:sp>
        <p:nvSpPr>
          <p:cNvPr id="19468" name="TextBox 18"/>
          <p:cNvSpPr txBox="1">
            <a:spLocks noChangeArrowheads="1"/>
          </p:cNvSpPr>
          <p:nvPr/>
        </p:nvSpPr>
        <p:spPr bwMode="auto">
          <a:xfrm>
            <a:off x="4859338" y="5084763"/>
            <a:ext cx="3384550" cy="400050"/>
          </a:xfrm>
          <a:prstGeom prst="rect">
            <a:avLst/>
          </a:prstGeom>
          <a:noFill/>
          <a:ln w="9525">
            <a:noFill/>
            <a:miter lim="800000"/>
            <a:headEnd/>
            <a:tailEnd/>
          </a:ln>
        </p:spPr>
        <p:txBody>
          <a:bodyPr>
            <a:spAutoFit/>
          </a:bodyPr>
          <a:lstStyle/>
          <a:p>
            <a:r>
              <a:rPr lang="en-US" b="1"/>
              <a:t>G20 Leaders' Statement</a:t>
            </a:r>
            <a:endParaRPr lang="en-US"/>
          </a:p>
        </p:txBody>
      </p:sp>
    </p:spTree>
  </p:cSld>
  <p:clrMapOvr>
    <a:masterClrMapping/>
  </p:clrMapOvr>
  <p:transition advClick="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2"/>
          <p:cNvSpPr>
            <a:spLocks noGrp="1"/>
          </p:cNvSpPr>
          <p:nvPr>
            <p:ph type="sldNum" sz="quarter" idx="10"/>
          </p:nvPr>
        </p:nvSpPr>
        <p:spPr>
          <a:noFill/>
        </p:spPr>
        <p:txBody>
          <a:bodyPr/>
          <a:lstStyle/>
          <a:p>
            <a:fld id="{22BF85CF-7C1E-4171-AEC1-3CFDEDFF4636}" type="slidenum">
              <a:rPr lang="en-US" smtClean="0"/>
              <a:pPr/>
              <a:t>6</a:t>
            </a:fld>
            <a:endParaRPr lang="en-US" smtClean="0"/>
          </a:p>
        </p:txBody>
      </p:sp>
      <p:sp>
        <p:nvSpPr>
          <p:cNvPr id="20483" name="Rectangle 6"/>
          <p:cNvSpPr>
            <a:spLocks noChangeArrowheads="1"/>
          </p:cNvSpPr>
          <p:nvPr/>
        </p:nvSpPr>
        <p:spPr bwMode="auto">
          <a:xfrm>
            <a:off x="0" y="0"/>
            <a:ext cx="2124075" cy="1052513"/>
          </a:xfrm>
          <a:prstGeom prst="rect">
            <a:avLst/>
          </a:prstGeom>
          <a:solidFill>
            <a:srgbClr val="F7DA93"/>
          </a:solidFill>
          <a:ln w="9525">
            <a:noFill/>
            <a:miter lim="800000"/>
            <a:headEnd/>
            <a:tailEnd/>
          </a:ln>
        </p:spPr>
        <p:txBody>
          <a:bodyPr wrap="none" anchor="ctr"/>
          <a:lstStyle/>
          <a:p>
            <a:endParaRPr lang="en-US"/>
          </a:p>
        </p:txBody>
      </p:sp>
      <p:sp>
        <p:nvSpPr>
          <p:cNvPr id="20484" name="Rectangle 2"/>
          <p:cNvSpPr>
            <a:spLocks noGrp="1" noChangeArrowheads="1"/>
          </p:cNvSpPr>
          <p:nvPr>
            <p:ph type="title"/>
          </p:nvPr>
        </p:nvSpPr>
        <p:spPr>
          <a:xfrm>
            <a:off x="-36513" y="71438"/>
            <a:ext cx="9109076" cy="981075"/>
          </a:xfrm>
        </p:spPr>
        <p:txBody>
          <a:bodyPr/>
          <a:lstStyle/>
          <a:p>
            <a:pPr eaLnBrk="1" hangingPunct="1"/>
            <a:r>
              <a:rPr lang="en-US" sz="2400" smtClean="0">
                <a:solidFill>
                  <a:srgbClr val="CC5201"/>
                </a:solidFill>
              </a:rPr>
              <a:t>International institutions are responding by researching, informing, partnering, and creating new funding mechanisms as well as technical support programs</a:t>
            </a:r>
          </a:p>
        </p:txBody>
      </p:sp>
      <p:pic>
        <p:nvPicPr>
          <p:cNvPr id="20485" name="Picture 7"/>
          <p:cNvPicPr>
            <a:picLocks noChangeAspect="1" noChangeArrowheads="1"/>
          </p:cNvPicPr>
          <p:nvPr/>
        </p:nvPicPr>
        <p:blipFill>
          <a:blip r:embed="rId2" cstate="print"/>
          <a:srcRect/>
          <a:stretch>
            <a:fillRect/>
          </a:stretch>
        </p:blipFill>
        <p:spPr bwMode="auto">
          <a:xfrm>
            <a:off x="2268538" y="3213100"/>
            <a:ext cx="5111750" cy="863600"/>
          </a:xfrm>
          <a:prstGeom prst="rect">
            <a:avLst/>
          </a:prstGeom>
          <a:noFill/>
          <a:ln w="9525">
            <a:noFill/>
            <a:miter lim="800000"/>
            <a:headEnd/>
            <a:tailEnd/>
          </a:ln>
        </p:spPr>
      </p:pic>
      <p:pic>
        <p:nvPicPr>
          <p:cNvPr id="20486" name="Picture 18" descr="worldbank"/>
          <p:cNvPicPr>
            <a:picLocks noChangeAspect="1" noChangeArrowheads="1"/>
          </p:cNvPicPr>
          <p:nvPr/>
        </p:nvPicPr>
        <p:blipFill>
          <a:blip r:embed="rId3" cstate="print"/>
          <a:srcRect/>
          <a:stretch>
            <a:fillRect/>
          </a:stretch>
        </p:blipFill>
        <p:spPr bwMode="auto">
          <a:xfrm>
            <a:off x="971550" y="2276475"/>
            <a:ext cx="792163" cy="806450"/>
          </a:xfrm>
          <a:prstGeom prst="rect">
            <a:avLst/>
          </a:prstGeom>
          <a:noFill/>
          <a:ln w="9525">
            <a:noFill/>
            <a:miter lim="800000"/>
            <a:headEnd/>
            <a:tailEnd/>
          </a:ln>
        </p:spPr>
      </p:pic>
      <p:pic>
        <p:nvPicPr>
          <p:cNvPr id="20487" name="Picture 3"/>
          <p:cNvPicPr>
            <a:picLocks noChangeAspect="1" noChangeArrowheads="1"/>
          </p:cNvPicPr>
          <p:nvPr/>
        </p:nvPicPr>
        <p:blipFill>
          <a:blip r:embed="rId4" cstate="print"/>
          <a:srcRect/>
          <a:stretch>
            <a:fillRect/>
          </a:stretch>
        </p:blipFill>
        <p:spPr bwMode="auto">
          <a:xfrm>
            <a:off x="4565650" y="1412875"/>
            <a:ext cx="2238375" cy="561975"/>
          </a:xfrm>
          <a:prstGeom prst="rect">
            <a:avLst/>
          </a:prstGeom>
          <a:noFill/>
          <a:ln w="9525">
            <a:noFill/>
            <a:miter lim="800000"/>
            <a:headEnd/>
            <a:tailEnd/>
          </a:ln>
        </p:spPr>
      </p:pic>
      <p:pic>
        <p:nvPicPr>
          <p:cNvPr id="20488" name="Picture 4"/>
          <p:cNvPicPr>
            <a:picLocks noChangeAspect="1" noChangeArrowheads="1"/>
          </p:cNvPicPr>
          <p:nvPr/>
        </p:nvPicPr>
        <p:blipFill>
          <a:blip r:embed="rId5" cstate="print"/>
          <a:srcRect/>
          <a:stretch>
            <a:fillRect/>
          </a:stretch>
        </p:blipFill>
        <p:spPr bwMode="auto">
          <a:xfrm>
            <a:off x="1611313" y="1412875"/>
            <a:ext cx="2889250" cy="568325"/>
          </a:xfrm>
          <a:prstGeom prst="rect">
            <a:avLst/>
          </a:prstGeom>
          <a:noFill/>
          <a:ln w="9525">
            <a:noFill/>
            <a:miter lim="800000"/>
            <a:headEnd/>
            <a:tailEnd/>
          </a:ln>
        </p:spPr>
      </p:pic>
      <p:pic>
        <p:nvPicPr>
          <p:cNvPr id="20489" name="Picture 5"/>
          <p:cNvPicPr>
            <a:picLocks noChangeAspect="1" noChangeArrowheads="1"/>
          </p:cNvPicPr>
          <p:nvPr/>
        </p:nvPicPr>
        <p:blipFill>
          <a:blip r:embed="rId6" cstate="print"/>
          <a:srcRect/>
          <a:stretch>
            <a:fillRect/>
          </a:stretch>
        </p:blipFill>
        <p:spPr bwMode="auto">
          <a:xfrm>
            <a:off x="611188" y="1341438"/>
            <a:ext cx="827087" cy="815975"/>
          </a:xfrm>
          <a:prstGeom prst="rect">
            <a:avLst/>
          </a:prstGeom>
          <a:noFill/>
          <a:ln w="9525">
            <a:noFill/>
            <a:miter lim="800000"/>
            <a:headEnd/>
            <a:tailEnd/>
          </a:ln>
        </p:spPr>
      </p:pic>
      <p:pic>
        <p:nvPicPr>
          <p:cNvPr id="20490" name="Picture 6"/>
          <p:cNvPicPr>
            <a:picLocks noChangeAspect="1" noChangeArrowheads="1"/>
          </p:cNvPicPr>
          <p:nvPr/>
        </p:nvPicPr>
        <p:blipFill>
          <a:blip r:embed="rId7" cstate="print"/>
          <a:srcRect/>
          <a:stretch>
            <a:fillRect/>
          </a:stretch>
        </p:blipFill>
        <p:spPr bwMode="auto">
          <a:xfrm>
            <a:off x="1187450" y="3213100"/>
            <a:ext cx="863600" cy="846138"/>
          </a:xfrm>
          <a:prstGeom prst="rect">
            <a:avLst/>
          </a:prstGeom>
          <a:noFill/>
          <a:ln w="9525">
            <a:noFill/>
            <a:miter lim="800000"/>
            <a:headEnd/>
            <a:tailEnd/>
          </a:ln>
        </p:spPr>
      </p:pic>
      <p:sp>
        <p:nvSpPr>
          <p:cNvPr id="20491" name="Rectangle 21"/>
          <p:cNvSpPr>
            <a:spLocks noChangeArrowheads="1"/>
          </p:cNvSpPr>
          <p:nvPr/>
        </p:nvSpPr>
        <p:spPr bwMode="auto">
          <a:xfrm>
            <a:off x="1908175" y="2351088"/>
            <a:ext cx="2879725" cy="646112"/>
          </a:xfrm>
          <a:prstGeom prst="rect">
            <a:avLst/>
          </a:prstGeom>
          <a:noFill/>
          <a:ln w="9525">
            <a:noFill/>
            <a:miter lim="800000"/>
            <a:headEnd/>
            <a:tailEnd/>
          </a:ln>
        </p:spPr>
        <p:txBody>
          <a:bodyPr>
            <a:spAutoFit/>
          </a:bodyPr>
          <a:lstStyle/>
          <a:p>
            <a:r>
              <a:rPr lang="en-US" sz="1800">
                <a:solidFill>
                  <a:schemeClr val="tx2"/>
                </a:solidFill>
                <a:latin typeface="Tahoma" pitchFamily="34" charset="0"/>
                <a:cs typeface="Tahoma" pitchFamily="34" charset="0"/>
              </a:rPr>
              <a:t>Global Food Crisis Response Program (GFRP) </a:t>
            </a:r>
          </a:p>
        </p:txBody>
      </p:sp>
      <p:pic>
        <p:nvPicPr>
          <p:cNvPr id="20492" name="Picture 7"/>
          <p:cNvPicPr>
            <a:picLocks noChangeAspect="1" noChangeArrowheads="1"/>
          </p:cNvPicPr>
          <p:nvPr/>
        </p:nvPicPr>
        <p:blipFill>
          <a:blip r:embed="rId8" cstate="print"/>
          <a:srcRect/>
          <a:stretch>
            <a:fillRect/>
          </a:stretch>
        </p:blipFill>
        <p:spPr bwMode="auto">
          <a:xfrm>
            <a:off x="4787900" y="2276475"/>
            <a:ext cx="1800225" cy="728663"/>
          </a:xfrm>
          <a:prstGeom prst="rect">
            <a:avLst/>
          </a:prstGeom>
          <a:noFill/>
          <a:ln w="9525">
            <a:noFill/>
            <a:miter lim="800000"/>
            <a:headEnd/>
            <a:tailEnd/>
          </a:ln>
        </p:spPr>
      </p:pic>
      <p:sp>
        <p:nvSpPr>
          <p:cNvPr id="20493" name="Rectangle 23"/>
          <p:cNvSpPr>
            <a:spLocks noChangeArrowheads="1"/>
          </p:cNvSpPr>
          <p:nvPr/>
        </p:nvSpPr>
        <p:spPr bwMode="auto">
          <a:xfrm>
            <a:off x="2557463" y="4305300"/>
            <a:ext cx="4391025" cy="708025"/>
          </a:xfrm>
          <a:prstGeom prst="rect">
            <a:avLst/>
          </a:prstGeom>
          <a:noFill/>
          <a:ln w="9525">
            <a:noFill/>
            <a:miter lim="800000"/>
            <a:headEnd/>
            <a:tailEnd/>
          </a:ln>
        </p:spPr>
        <p:txBody>
          <a:bodyPr>
            <a:spAutoFit/>
          </a:bodyPr>
          <a:lstStyle/>
          <a:p>
            <a:pPr algn="ctr"/>
            <a:r>
              <a:rPr lang="en-US" i="1"/>
              <a:t>Asia Pacific Regional Food Security </a:t>
            </a:r>
            <a:br>
              <a:rPr lang="en-US" i="1"/>
            </a:br>
            <a:r>
              <a:rPr lang="en-US" i="1"/>
              <a:t>Partnership Framework</a:t>
            </a:r>
            <a:r>
              <a:rPr lang="en-US"/>
              <a:t> </a:t>
            </a:r>
          </a:p>
        </p:txBody>
      </p:sp>
      <p:pic>
        <p:nvPicPr>
          <p:cNvPr id="20494" name="Picture 8"/>
          <p:cNvPicPr>
            <a:picLocks noChangeAspect="1" noChangeArrowheads="1"/>
          </p:cNvPicPr>
          <p:nvPr/>
        </p:nvPicPr>
        <p:blipFill>
          <a:blip r:embed="rId9" cstate="print"/>
          <a:srcRect/>
          <a:stretch>
            <a:fillRect/>
          </a:stretch>
        </p:blipFill>
        <p:spPr bwMode="auto">
          <a:xfrm>
            <a:off x="1619250" y="4244975"/>
            <a:ext cx="720725" cy="768350"/>
          </a:xfrm>
          <a:prstGeom prst="rect">
            <a:avLst/>
          </a:prstGeom>
          <a:noFill/>
          <a:ln w="9525">
            <a:noFill/>
            <a:miter lim="800000"/>
            <a:headEnd/>
            <a:tailEnd/>
          </a:ln>
        </p:spPr>
      </p:pic>
      <p:pic>
        <p:nvPicPr>
          <p:cNvPr id="20495" name="Picture 9"/>
          <p:cNvPicPr>
            <a:picLocks noChangeAspect="1" noChangeArrowheads="1"/>
          </p:cNvPicPr>
          <p:nvPr/>
        </p:nvPicPr>
        <p:blipFill>
          <a:blip r:embed="rId10" cstate="print"/>
          <a:srcRect/>
          <a:stretch>
            <a:fillRect/>
          </a:stretch>
        </p:blipFill>
        <p:spPr bwMode="auto">
          <a:xfrm>
            <a:off x="2947988" y="5229225"/>
            <a:ext cx="4576762" cy="817563"/>
          </a:xfrm>
          <a:prstGeom prst="rect">
            <a:avLst/>
          </a:prstGeom>
          <a:noFill/>
          <a:ln w="9525">
            <a:noFill/>
            <a:miter lim="800000"/>
            <a:headEnd/>
            <a:tailEnd/>
          </a:ln>
        </p:spPr>
      </p:pic>
      <p:pic>
        <p:nvPicPr>
          <p:cNvPr id="20496" name="Picture 11" descr="U.S. Department of State - Great Seal">
            <a:hlinkClick r:id="rId11" tooltip="U.S. Department of State - Great Seal"/>
          </p:cNvPr>
          <p:cNvPicPr>
            <a:picLocks noChangeAspect="1" noChangeArrowheads="1"/>
          </p:cNvPicPr>
          <p:nvPr/>
        </p:nvPicPr>
        <p:blipFill>
          <a:blip r:embed="rId12" cstate="print"/>
          <a:srcRect/>
          <a:stretch>
            <a:fillRect/>
          </a:stretch>
        </p:blipFill>
        <p:spPr bwMode="auto">
          <a:xfrm>
            <a:off x="1908175" y="5300663"/>
            <a:ext cx="819150" cy="819150"/>
          </a:xfrm>
          <a:prstGeom prst="rect">
            <a:avLst/>
          </a:prstGeom>
          <a:noFill/>
          <a:ln w="9525">
            <a:noFill/>
            <a:miter lim="800000"/>
            <a:headEnd/>
            <a:tailEnd/>
          </a:ln>
        </p:spPr>
      </p:pic>
    </p:spTree>
  </p:cSld>
  <p:clrMapOvr>
    <a:masterClrMapping/>
  </p:clrMapOvr>
  <p:transition advClick="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2"/>
          <p:cNvSpPr>
            <a:spLocks noGrp="1"/>
          </p:cNvSpPr>
          <p:nvPr>
            <p:ph type="sldNum" sz="quarter" idx="10"/>
          </p:nvPr>
        </p:nvSpPr>
        <p:spPr>
          <a:noFill/>
        </p:spPr>
        <p:txBody>
          <a:bodyPr/>
          <a:lstStyle/>
          <a:p>
            <a:fld id="{FCF69993-7A51-43DE-B558-9818EE44415F}" type="slidenum">
              <a:rPr lang="en-US" smtClean="0"/>
              <a:pPr/>
              <a:t>7</a:t>
            </a:fld>
            <a:endParaRPr lang="en-US" smtClean="0"/>
          </a:p>
        </p:txBody>
      </p:sp>
      <p:sp>
        <p:nvSpPr>
          <p:cNvPr id="18435" name="Rectangle 2"/>
          <p:cNvSpPr>
            <a:spLocks noChangeArrowheads="1"/>
          </p:cNvSpPr>
          <p:nvPr/>
        </p:nvSpPr>
        <p:spPr bwMode="auto">
          <a:xfrm>
            <a:off x="0" y="0"/>
            <a:ext cx="2124075" cy="1052513"/>
          </a:xfrm>
          <a:prstGeom prst="rect">
            <a:avLst/>
          </a:prstGeom>
          <a:solidFill>
            <a:srgbClr val="F7DA93"/>
          </a:solidFill>
          <a:ln w="9525">
            <a:noFill/>
            <a:miter lim="800000"/>
            <a:headEnd/>
            <a:tailEnd/>
          </a:ln>
        </p:spPr>
        <p:txBody>
          <a:bodyPr wrap="none" anchor="ctr"/>
          <a:lstStyle/>
          <a:p>
            <a:endParaRPr lang="en-US"/>
          </a:p>
        </p:txBody>
      </p:sp>
      <p:sp>
        <p:nvSpPr>
          <p:cNvPr id="18436" name="Rectangle 3"/>
          <p:cNvSpPr>
            <a:spLocks noGrp="1" noChangeArrowheads="1"/>
          </p:cNvSpPr>
          <p:nvPr>
            <p:ph type="title"/>
          </p:nvPr>
        </p:nvSpPr>
        <p:spPr>
          <a:xfrm>
            <a:off x="144463" y="71438"/>
            <a:ext cx="8964612" cy="981075"/>
          </a:xfrm>
        </p:spPr>
        <p:txBody>
          <a:bodyPr/>
          <a:lstStyle/>
          <a:p>
            <a:pPr eaLnBrk="1" hangingPunct="1"/>
            <a:r>
              <a:rPr lang="en-US" sz="3200" dirty="0" smtClean="0"/>
              <a:t>APEC Leaders have consistently and repeatedly shown that they share this world view</a:t>
            </a:r>
            <a:endParaRPr lang="en-US" sz="2800" dirty="0" smtClean="0"/>
          </a:p>
        </p:txBody>
      </p:sp>
      <p:sp>
        <p:nvSpPr>
          <p:cNvPr id="2711556" name="Text Box 4"/>
          <p:cNvSpPr txBox="1">
            <a:spLocks noChangeArrowheads="1"/>
          </p:cNvSpPr>
          <p:nvPr/>
        </p:nvSpPr>
        <p:spPr bwMode="auto">
          <a:xfrm>
            <a:off x="971600" y="5323111"/>
            <a:ext cx="7415213" cy="338137"/>
          </a:xfrm>
          <a:prstGeom prst="rect">
            <a:avLst/>
          </a:prstGeom>
          <a:noFill/>
          <a:ln w="9525">
            <a:noFill/>
            <a:miter lim="800000"/>
            <a:headEnd/>
            <a:tailEnd/>
          </a:ln>
          <a:effectLst/>
        </p:spPr>
        <p:txBody>
          <a:bodyPr>
            <a:spAutoFit/>
          </a:bodyPr>
          <a:lstStyle/>
          <a:p>
            <a:pPr>
              <a:spcBef>
                <a:spcPct val="50000"/>
              </a:spcBef>
              <a:defRPr/>
            </a:pPr>
            <a:r>
              <a:rPr lang="en-US" sz="1600" i="1" dirty="0">
                <a:effectLst>
                  <a:outerShdw blurRad="38100" dist="38100" dir="2700000" algn="tl">
                    <a:srgbClr val="C0C0C0"/>
                  </a:outerShdw>
                </a:effectLst>
                <a:latin typeface="Verdana" pitchFamily="34" charset="0"/>
              </a:rPr>
              <a:t>APEC Leaders’ Statement on the Global Economy, </a:t>
            </a:r>
            <a:r>
              <a:rPr lang="en-US" sz="1600" dirty="0">
                <a:latin typeface="Verdana" pitchFamily="34" charset="0"/>
              </a:rPr>
              <a:t>Lima, 2008</a:t>
            </a:r>
          </a:p>
        </p:txBody>
      </p:sp>
      <p:sp>
        <p:nvSpPr>
          <p:cNvPr id="18438" name="Text Box 5"/>
          <p:cNvSpPr txBox="1">
            <a:spLocks noChangeArrowheads="1"/>
          </p:cNvSpPr>
          <p:nvPr/>
        </p:nvSpPr>
        <p:spPr bwMode="auto">
          <a:xfrm>
            <a:off x="466725" y="1988840"/>
            <a:ext cx="8353425" cy="1570038"/>
          </a:xfrm>
          <a:prstGeom prst="rect">
            <a:avLst/>
          </a:prstGeom>
          <a:noFill/>
          <a:ln w="9525">
            <a:noFill/>
            <a:miter lim="800000"/>
            <a:headEnd/>
            <a:tailEnd/>
          </a:ln>
        </p:spPr>
        <p:txBody>
          <a:bodyPr>
            <a:spAutoFit/>
          </a:bodyPr>
          <a:lstStyle/>
          <a:p>
            <a:pPr>
              <a:spcBef>
                <a:spcPct val="50000"/>
              </a:spcBef>
            </a:pPr>
            <a:r>
              <a:rPr lang="en-US" sz="2400" dirty="0">
                <a:latin typeface="Verdana" pitchFamily="34" charset="0"/>
              </a:rPr>
              <a:t>“The current growth crisis will not shake our determination to address the important challenges facing the region including…the fight against poverty [and] hunger…</a:t>
            </a:r>
          </a:p>
        </p:txBody>
      </p:sp>
    </p:spTree>
  </p:cSld>
  <p:clrMapOvr>
    <a:masterClrMapping/>
  </p:clrMapOvr>
  <p:transition advClick="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7"/>
          <p:cNvSpPr>
            <a:spLocks noChangeArrowheads="1"/>
          </p:cNvSpPr>
          <p:nvPr/>
        </p:nvSpPr>
        <p:spPr bwMode="auto">
          <a:xfrm>
            <a:off x="-347" y="0"/>
            <a:ext cx="2124075" cy="1052513"/>
          </a:xfrm>
          <a:prstGeom prst="rect">
            <a:avLst/>
          </a:prstGeom>
          <a:solidFill>
            <a:srgbClr val="F7DA93"/>
          </a:solidFill>
          <a:ln w="9525">
            <a:noFill/>
            <a:miter lim="800000"/>
            <a:headEnd/>
            <a:tailEnd/>
          </a:ln>
        </p:spPr>
        <p:txBody>
          <a:bodyPr wrap="none" anchor="ctr"/>
          <a:lstStyle/>
          <a:p>
            <a:endParaRPr lang="en-US"/>
          </a:p>
        </p:txBody>
      </p:sp>
      <p:sp>
        <p:nvSpPr>
          <p:cNvPr id="17410" name="Title 1"/>
          <p:cNvSpPr>
            <a:spLocks noGrp="1"/>
          </p:cNvSpPr>
          <p:nvPr>
            <p:ph type="title"/>
          </p:nvPr>
        </p:nvSpPr>
        <p:spPr>
          <a:xfrm>
            <a:off x="179512" y="44624"/>
            <a:ext cx="8748463" cy="981076"/>
          </a:xfrm>
        </p:spPr>
        <p:txBody>
          <a:bodyPr/>
          <a:lstStyle/>
          <a:p>
            <a:r>
              <a:rPr lang="en-US" sz="2800" dirty="0" smtClean="0"/>
              <a:t>APEC’s strategy for food safety places it within the context of food security…</a:t>
            </a:r>
          </a:p>
        </p:txBody>
      </p:sp>
      <p:sp>
        <p:nvSpPr>
          <p:cNvPr id="17411" name="Content Placeholder 2"/>
          <p:cNvSpPr>
            <a:spLocks noGrp="1"/>
          </p:cNvSpPr>
          <p:nvPr>
            <p:ph idx="1"/>
          </p:nvPr>
        </p:nvSpPr>
        <p:spPr/>
        <p:txBody>
          <a:bodyPr/>
          <a:lstStyle/>
          <a:p>
            <a:pPr>
              <a:buFont typeface="Wingdings" pitchFamily="2" charset="2"/>
              <a:buChar char="F"/>
            </a:pPr>
            <a:r>
              <a:rPr lang="en-US" i="1" dirty="0" smtClean="0">
                <a:solidFill>
                  <a:srgbClr val="002060"/>
                </a:solidFill>
              </a:rPr>
              <a:t>The PTIN food safety strategy should explicitly recognize and be guided by APEC’s broader objective of enhancing food security for those who dwell in member economies and those whose food needs are supplied by APEC members</a:t>
            </a:r>
            <a:r>
              <a:rPr lang="en-US" i="1" dirty="0" smtClean="0"/>
              <a:t/>
            </a:r>
            <a:br>
              <a:rPr lang="en-US" i="1" dirty="0" smtClean="0"/>
            </a:br>
            <a:endParaRPr lang="en-US" i="1" dirty="0" smtClean="0"/>
          </a:p>
        </p:txBody>
      </p:sp>
      <p:sp>
        <p:nvSpPr>
          <p:cNvPr id="17412" name="Slide Number Placeholder 3"/>
          <p:cNvSpPr>
            <a:spLocks noGrp="1"/>
          </p:cNvSpPr>
          <p:nvPr>
            <p:ph type="sldNum" sz="quarter" idx="10"/>
          </p:nvPr>
        </p:nvSpPr>
        <p:spPr>
          <a:noFill/>
        </p:spPr>
        <p:txBody>
          <a:bodyPr/>
          <a:lstStyle/>
          <a:p>
            <a:fld id="{00482047-A975-4C1E-BEC7-3AB642C9D267}" type="slidenum">
              <a:rPr lang="en-US" smtClean="0"/>
              <a:pPr/>
              <a:t>8</a:t>
            </a:fld>
            <a:endParaRPr lang="en-US" smtClean="0"/>
          </a:p>
        </p:txBody>
      </p:sp>
      <p:pic>
        <p:nvPicPr>
          <p:cNvPr id="17414" name="Picture 7"/>
          <p:cNvPicPr>
            <a:picLocks noChangeAspect="1" noChangeArrowheads="1"/>
          </p:cNvPicPr>
          <p:nvPr/>
        </p:nvPicPr>
        <p:blipFill>
          <a:blip r:embed="rId2" cstate="print"/>
          <a:srcRect/>
          <a:stretch>
            <a:fillRect/>
          </a:stretch>
        </p:blipFill>
        <p:spPr bwMode="auto">
          <a:xfrm>
            <a:off x="684213" y="4868863"/>
            <a:ext cx="1692275" cy="1185862"/>
          </a:xfrm>
          <a:prstGeom prst="rect">
            <a:avLst/>
          </a:prstGeom>
          <a:noFill/>
          <a:ln w="9525">
            <a:noFill/>
            <a:miter lim="800000"/>
            <a:headEnd/>
            <a:tailEnd/>
          </a:ln>
        </p:spPr>
      </p:pic>
      <p:pic>
        <p:nvPicPr>
          <p:cNvPr id="17415" name="Picture 2"/>
          <p:cNvPicPr>
            <a:picLocks noChangeAspect="1" noChangeArrowheads="1"/>
          </p:cNvPicPr>
          <p:nvPr/>
        </p:nvPicPr>
        <p:blipFill>
          <a:blip r:embed="rId3" cstate="print"/>
          <a:srcRect/>
          <a:stretch>
            <a:fillRect/>
          </a:stretch>
        </p:blipFill>
        <p:spPr bwMode="auto">
          <a:xfrm>
            <a:off x="6643688" y="5084763"/>
            <a:ext cx="1600200" cy="742950"/>
          </a:xfrm>
          <a:prstGeom prst="rect">
            <a:avLst/>
          </a:prstGeom>
          <a:noFill/>
          <a:ln w="9525">
            <a:noFill/>
            <a:miter lim="800000"/>
            <a:headEnd/>
            <a:tailEnd/>
          </a:ln>
        </p:spPr>
      </p:pic>
      <p:sp>
        <p:nvSpPr>
          <p:cNvPr id="17416" name="TextBox 10"/>
          <p:cNvSpPr txBox="1">
            <a:spLocks noChangeArrowheads="1"/>
          </p:cNvSpPr>
          <p:nvPr/>
        </p:nvSpPr>
        <p:spPr bwMode="auto">
          <a:xfrm>
            <a:off x="2555875" y="5084763"/>
            <a:ext cx="3960813" cy="708025"/>
          </a:xfrm>
          <a:prstGeom prst="rect">
            <a:avLst/>
          </a:prstGeom>
          <a:noFill/>
          <a:ln w="9525">
            <a:noFill/>
            <a:miter lim="800000"/>
            <a:headEnd/>
            <a:tailEnd/>
          </a:ln>
        </p:spPr>
        <p:txBody>
          <a:bodyPr>
            <a:spAutoFit/>
          </a:bodyPr>
          <a:lstStyle/>
          <a:p>
            <a:pPr algn="ctr"/>
            <a:r>
              <a:rPr lang="en-US">
                <a:latin typeface="FranklinGothic-Heavy"/>
              </a:rPr>
              <a:t>Strategic Framework for Food </a:t>
            </a:r>
            <a:br>
              <a:rPr lang="en-US">
                <a:latin typeface="FranklinGothic-Heavy"/>
              </a:rPr>
            </a:br>
            <a:r>
              <a:rPr lang="en-US">
                <a:latin typeface="FranklinGothic-Heavy"/>
              </a:rPr>
              <a:t>Security in APEC</a:t>
            </a:r>
            <a:endParaRPr lang="en-US"/>
          </a:p>
        </p:txBody>
      </p:sp>
    </p:spTree>
  </p:cSld>
  <p:clrMapOvr>
    <a:masterClrMapping/>
  </p:clrMapOvr>
  <p:transition advClick="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2"/>
          <p:cNvSpPr>
            <a:spLocks noGrp="1"/>
          </p:cNvSpPr>
          <p:nvPr>
            <p:ph type="sldNum" sz="quarter" idx="10"/>
          </p:nvPr>
        </p:nvSpPr>
        <p:spPr>
          <a:noFill/>
        </p:spPr>
        <p:txBody>
          <a:bodyPr/>
          <a:lstStyle/>
          <a:p>
            <a:fld id="{FCF69993-7A51-43DE-B558-9818EE44415F}" type="slidenum">
              <a:rPr lang="en-US" smtClean="0"/>
              <a:pPr/>
              <a:t>9</a:t>
            </a:fld>
            <a:endParaRPr lang="en-US" smtClean="0"/>
          </a:p>
        </p:txBody>
      </p:sp>
      <p:sp>
        <p:nvSpPr>
          <p:cNvPr id="18435" name="Rectangle 2"/>
          <p:cNvSpPr>
            <a:spLocks noChangeArrowheads="1"/>
          </p:cNvSpPr>
          <p:nvPr/>
        </p:nvSpPr>
        <p:spPr bwMode="auto">
          <a:xfrm>
            <a:off x="0" y="0"/>
            <a:ext cx="2124075" cy="1052513"/>
          </a:xfrm>
          <a:prstGeom prst="rect">
            <a:avLst/>
          </a:prstGeom>
          <a:solidFill>
            <a:srgbClr val="F7DA93"/>
          </a:solidFill>
          <a:ln w="9525">
            <a:noFill/>
            <a:miter lim="800000"/>
            <a:headEnd/>
            <a:tailEnd/>
          </a:ln>
        </p:spPr>
        <p:txBody>
          <a:bodyPr wrap="none" anchor="ctr"/>
          <a:lstStyle/>
          <a:p>
            <a:endParaRPr lang="en-US"/>
          </a:p>
        </p:txBody>
      </p:sp>
      <p:sp>
        <p:nvSpPr>
          <p:cNvPr id="18436" name="Rectangle 3"/>
          <p:cNvSpPr>
            <a:spLocks noGrp="1" noChangeArrowheads="1"/>
          </p:cNvSpPr>
          <p:nvPr>
            <p:ph type="title"/>
          </p:nvPr>
        </p:nvSpPr>
        <p:spPr>
          <a:xfrm>
            <a:off x="144463" y="71438"/>
            <a:ext cx="8964612" cy="981075"/>
          </a:xfrm>
        </p:spPr>
        <p:txBody>
          <a:bodyPr/>
          <a:lstStyle/>
          <a:p>
            <a:pPr eaLnBrk="1" hangingPunct="1"/>
            <a:r>
              <a:rPr lang="en-US" sz="3200" dirty="0" smtClean="0"/>
              <a:t>The last Ministerial in Niigata reaffirmed this…</a:t>
            </a:r>
            <a:endParaRPr lang="en-US" sz="2800" dirty="0" smtClean="0"/>
          </a:p>
        </p:txBody>
      </p:sp>
      <p:sp>
        <p:nvSpPr>
          <p:cNvPr id="18439" name="TextBox 6"/>
          <p:cNvSpPr txBox="1">
            <a:spLocks noChangeArrowheads="1"/>
          </p:cNvSpPr>
          <p:nvPr/>
        </p:nvSpPr>
        <p:spPr bwMode="auto">
          <a:xfrm>
            <a:off x="683568" y="1844824"/>
            <a:ext cx="7993062" cy="2368550"/>
          </a:xfrm>
          <a:prstGeom prst="rect">
            <a:avLst/>
          </a:prstGeom>
          <a:noFill/>
          <a:ln w="9525">
            <a:noFill/>
            <a:miter lim="800000"/>
            <a:headEnd/>
            <a:tailEnd/>
          </a:ln>
        </p:spPr>
        <p:txBody>
          <a:bodyPr>
            <a:spAutoFit/>
          </a:bodyPr>
          <a:lstStyle/>
          <a:p>
            <a:r>
              <a:rPr lang="en-US" sz="2400" dirty="0">
                <a:latin typeface="Verdana" pitchFamily="34" charset="0"/>
              </a:rPr>
              <a:t>“Building the capacity of economies to produce, access, and distribute safe food, as well as developing appropriate food safety regulation, is an integral element of food security” </a:t>
            </a:r>
            <a:br>
              <a:rPr lang="en-US" sz="2400" dirty="0">
                <a:latin typeface="Verdana" pitchFamily="34" charset="0"/>
              </a:rPr>
            </a:br>
            <a:r>
              <a:rPr lang="en-US" b="1" dirty="0"/>
              <a:t/>
            </a:r>
            <a:br>
              <a:rPr lang="en-US" b="1" dirty="0"/>
            </a:br>
            <a:r>
              <a:rPr lang="en-US" sz="1600" i="1" dirty="0">
                <a:latin typeface="Verdana" pitchFamily="34" charset="0"/>
              </a:rPr>
              <a:t>Declaration on APEC Food Security, First APEC Ministerial Meeting on Food Security, Niigata, October 2010)</a:t>
            </a:r>
          </a:p>
        </p:txBody>
      </p:sp>
    </p:spTree>
  </p:cSld>
  <p:clrMapOvr>
    <a:masterClrMapping/>
  </p:clrMapOvr>
  <p:transition advClick="0"/>
  <p:timing>
    <p:tnLst>
      <p:par>
        <p:cTn id="1" dur="indefinite" restart="never" nodeType="tmRoot"/>
      </p:par>
    </p:tnLst>
  </p:timing>
</p:sld>
</file>

<file path=ppt/theme/theme1.xml><?xml version="1.0" encoding="utf-8"?>
<a:theme xmlns:a="http://schemas.openxmlformats.org/drawingml/2006/main" name="Custom Design">
  <a:themeElements>
    <a:clrScheme name="Custom Design 13">
      <a:dk1>
        <a:srgbClr val="000000"/>
      </a:dk1>
      <a:lt1>
        <a:srgbClr val="FFFFFF"/>
      </a:lt1>
      <a:dk2>
        <a:srgbClr val="000000"/>
      </a:dk2>
      <a:lt2>
        <a:srgbClr val="808080"/>
      </a:lt2>
      <a:accent1>
        <a:srgbClr val="BBE0E3"/>
      </a:accent1>
      <a:accent2>
        <a:srgbClr val="428A45"/>
      </a:accent2>
      <a:accent3>
        <a:srgbClr val="FFFFFF"/>
      </a:accent3>
      <a:accent4>
        <a:srgbClr val="000000"/>
      </a:accent4>
      <a:accent5>
        <a:srgbClr val="DAEDEF"/>
      </a:accent5>
      <a:accent6>
        <a:srgbClr val="3B7D3E"/>
      </a:accent6>
      <a:hlink>
        <a:srgbClr val="F4E294"/>
      </a:hlink>
      <a:folHlink>
        <a:srgbClr val="99CC00"/>
      </a:folHlink>
    </a:clrScheme>
    <a:fontScheme name="Custom Design">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000" b="0" i="0" u="none" strike="noStrike" cap="none" normalizeH="0" baseline="0" smtClean="0">
            <a:ln>
              <a:noFill/>
            </a:ln>
            <a:solidFill>
              <a:schemeClr val="tx1"/>
            </a:solidFill>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000" b="0" i="0" u="none" strike="noStrike" cap="none" normalizeH="0" baseline="0" smtClean="0">
            <a:ln>
              <a:noFill/>
            </a:ln>
            <a:solidFill>
              <a:schemeClr val="tx1"/>
            </a:solidFill>
            <a:effectLst/>
            <a:latin typeface="Times New Roman" pitchFamily="18" charset="0"/>
            <a:cs typeface="Times New Roman" pitchFamily="18"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ustom Design 13">
        <a:dk1>
          <a:srgbClr val="000000"/>
        </a:dk1>
        <a:lt1>
          <a:srgbClr val="FFFFFF"/>
        </a:lt1>
        <a:dk2>
          <a:srgbClr val="000000"/>
        </a:dk2>
        <a:lt2>
          <a:srgbClr val="808080"/>
        </a:lt2>
        <a:accent1>
          <a:srgbClr val="BBE0E3"/>
        </a:accent1>
        <a:accent2>
          <a:srgbClr val="428A45"/>
        </a:accent2>
        <a:accent3>
          <a:srgbClr val="FFFFFF"/>
        </a:accent3>
        <a:accent4>
          <a:srgbClr val="000000"/>
        </a:accent4>
        <a:accent5>
          <a:srgbClr val="DAEDEF"/>
        </a:accent5>
        <a:accent6>
          <a:srgbClr val="3B7D3E"/>
        </a:accent6>
        <a:hlink>
          <a:srgbClr val="F4E294"/>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103442</TotalTime>
  <Words>780</Words>
  <Application>Microsoft Office PowerPoint</Application>
  <PresentationFormat>On-screen Show (4:3)</PresentationFormat>
  <Paragraphs>74</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Custom Design</vt:lpstr>
      <vt:lpstr>The World Bank Perspective on Food Safety and Cooperation with APEC FSCF</vt:lpstr>
      <vt:lpstr>The Mission of the World Bank has evolved over time </vt:lpstr>
      <vt:lpstr>Food security is crucial to economic, social and individual growth and prosperity</vt:lpstr>
      <vt:lpstr>It starts with a shared definition of the desired end-state…</vt:lpstr>
      <vt:lpstr>The perceived importance of food security has been rising in recent years</vt:lpstr>
      <vt:lpstr>International institutions are responding by researching, informing, partnering, and creating new funding mechanisms as well as technical support programs</vt:lpstr>
      <vt:lpstr>APEC Leaders have consistently and repeatedly shown that they share this world view</vt:lpstr>
      <vt:lpstr>APEC’s strategy for food safety places it within the context of food security…</vt:lpstr>
      <vt:lpstr>The last Ministerial in Niigata reaffirmed this…</vt:lpstr>
      <vt:lpstr>The last Ministerial in Niigata reaffirmed this…</vt:lpstr>
      <vt:lpstr>And it is consistent with current  WBG-wide development priorities</vt:lpstr>
      <vt:lpstr>Admittedly, the WBG still faces some challenges dealing effectively with food safety globally</vt:lpstr>
      <vt:lpstr>On the other—partly thanks to the evolving collaboration with APEC FSCF on PTIN--</vt:lpstr>
      <vt:lpstr>..and perhaps most signifcantly…</vt:lpstr>
      <vt:lpstr>Lastly</vt:lpstr>
    </vt:vector>
  </TitlesOfParts>
  <Company>Department For International Development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Agriculture, Pro-poor Growth and Rural Development</dc:title>
  <dc:creator>d-bezemer</dc:creator>
  <cp:lastModifiedBy>Megan Crowe</cp:lastModifiedBy>
  <cp:revision>2561</cp:revision>
  <cp:lastPrinted>2007-10-13T18:19:54Z</cp:lastPrinted>
  <dcterms:created xsi:type="dcterms:W3CDTF">2004-07-13T05:42:42Z</dcterms:created>
  <dcterms:modified xsi:type="dcterms:W3CDTF">2011-01-27T21:10:17Z</dcterms:modified>
</cp:coreProperties>
</file>